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Oswald Bold" charset="1" panose="00000800000000000000"/>
      <p:regular r:id="rId47"/>
    </p:embeddedFont>
    <p:embeddedFont>
      <p:font typeface="Montserrat Classic Bold" charset="1" panose="00000800000000000000"/>
      <p:regular r:id="rId48"/>
    </p:embeddedFont>
    <p:embeddedFont>
      <p:font typeface="DM Sans" charset="1" panose="00000000000000000000"/>
      <p:regular r:id="rId49"/>
    </p:embeddedFont>
    <p:embeddedFont>
      <p:font typeface="Times New Roman" charset="1" panose="02030502070405020303"/>
      <p:regular r:id="rId50"/>
    </p:embeddedFont>
    <p:embeddedFont>
      <p:font typeface="Oswald" charset="1" panose="00000500000000000000"/>
      <p:regular r:id="rId51"/>
    </p:embeddedFont>
    <p:embeddedFont>
      <p:font typeface="Times New Roman Bold" charset="1" panose="02030802070405020303"/>
      <p:regular r:id="rId52"/>
    </p:embeddedFont>
    <p:embeddedFont>
      <p:font typeface="DM Sans Bold" charset="1" panose="00000000000000000000"/>
      <p:regular r:id="rId53"/>
    </p:embeddedFont>
    <p:embeddedFont>
      <p:font typeface="Open Sauce" charset="1" panose="00000500000000000000"/>
      <p:regular r:id="rId54"/>
    </p:embeddedFont>
    <p:embeddedFont>
      <p:font typeface="Open Sauce Bold" charset="1" panose="000008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8.png" Type="http://schemas.openxmlformats.org/officeDocument/2006/relationships/image"/><Relationship Id="rId6" Target="../media/image18.jpe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jpeg" Type="http://schemas.openxmlformats.org/officeDocument/2006/relationships/image"/><Relationship Id="rId6" Target="../media/image8.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5.jpeg" Type="http://schemas.openxmlformats.org/officeDocument/2006/relationships/image"/><Relationship Id="rId6" Target="../media/image8.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7.jpeg" Type="http://schemas.openxmlformats.org/officeDocument/2006/relationships/image"/><Relationship Id="rId6" Target="../media/image8.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84325" y="2552299"/>
            <a:ext cx="12119349" cy="6740065"/>
            <a:chOff x="0" y="0"/>
            <a:chExt cx="2340443" cy="1301616"/>
          </a:xfrm>
        </p:grpSpPr>
        <p:sp>
          <p:nvSpPr>
            <p:cNvPr name="Freeform 6" id="6"/>
            <p:cNvSpPr/>
            <p:nvPr/>
          </p:nvSpPr>
          <p:spPr>
            <a:xfrm flipH="false" flipV="false" rot="0">
              <a:off x="0" y="0"/>
              <a:ext cx="2340443" cy="1301616"/>
            </a:xfrm>
            <a:custGeom>
              <a:avLst/>
              <a:gdLst/>
              <a:ahLst/>
              <a:cxnLst/>
              <a:rect r="r" b="b" t="t" l="l"/>
              <a:pathLst>
                <a:path h="1301616" w="2340443">
                  <a:moveTo>
                    <a:pt x="0" y="0"/>
                  </a:moveTo>
                  <a:lnTo>
                    <a:pt x="2340443" y="0"/>
                  </a:lnTo>
                  <a:lnTo>
                    <a:pt x="2340443" y="1301616"/>
                  </a:lnTo>
                  <a:lnTo>
                    <a:pt x="0" y="1301616"/>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2340443" cy="1320666"/>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6028014" y="793833"/>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236347" y="3080072"/>
            <a:ext cx="9815307" cy="5551169"/>
          </a:xfrm>
          <a:prstGeom prst="rect">
            <a:avLst/>
          </a:prstGeom>
        </p:spPr>
        <p:txBody>
          <a:bodyPr anchor="t" rtlCol="false" tIns="0" lIns="0" bIns="0" rIns="0">
            <a:spAutoFit/>
          </a:bodyPr>
          <a:lstStyle/>
          <a:p>
            <a:pPr algn="ctr">
              <a:lnSpc>
                <a:spcPts val="11040"/>
              </a:lnSpc>
            </a:pPr>
            <a:r>
              <a:rPr lang="en-US" b="true" sz="8000" spc="784">
                <a:solidFill>
                  <a:srgbClr val="231F20"/>
                </a:solidFill>
                <a:latin typeface="Oswald Bold"/>
                <a:ea typeface="Oswald Bold"/>
                <a:cs typeface="Oswald Bold"/>
                <a:sym typeface="Oswald Bold"/>
              </a:rPr>
              <a:t>THE</a:t>
            </a:r>
            <a:r>
              <a:rPr lang="en-US" b="true" sz="8000" spc="784">
                <a:solidFill>
                  <a:srgbClr val="231F20"/>
                </a:solidFill>
                <a:latin typeface="Oswald Bold"/>
                <a:ea typeface="Oswald Bold"/>
                <a:cs typeface="Oswald Bold"/>
                <a:sym typeface="Oswald Bold"/>
              </a:rPr>
              <a:t> CampusExpense Manager application</a:t>
            </a:r>
          </a:p>
        </p:txBody>
      </p:sp>
      <p:sp>
        <p:nvSpPr>
          <p:cNvPr name="TextBox 10" id="10"/>
          <p:cNvSpPr txBox="true"/>
          <p:nvPr/>
        </p:nvSpPr>
        <p:spPr>
          <a:xfrm rot="0">
            <a:off x="15393660" y="1538248"/>
            <a:ext cx="1865640" cy="284181"/>
          </a:xfrm>
          <a:prstGeom prst="rect">
            <a:avLst/>
          </a:prstGeom>
        </p:spPr>
        <p:txBody>
          <a:bodyPr anchor="t" rtlCol="false" tIns="0" lIns="0" bIns="0" rIns="0">
            <a:spAutoFit/>
          </a:bodyPr>
          <a:lstStyle/>
          <a:p>
            <a:pPr algn="ctr" marL="0" indent="0" lvl="0">
              <a:lnSpc>
                <a:spcPts val="2394"/>
              </a:lnSpc>
              <a:spcBef>
                <a:spcPct val="0"/>
              </a:spcBef>
            </a:pPr>
            <a:r>
              <a:rPr lang="en-US" b="true" sz="1735" spc="170">
                <a:solidFill>
                  <a:srgbClr val="231F20"/>
                </a:solidFill>
                <a:latin typeface="Montserrat Classic Bold"/>
                <a:ea typeface="Montserrat Classic Bold"/>
                <a:cs typeface="Montserrat Classic Bold"/>
                <a:sym typeface="Montserrat Classic Bold"/>
              </a:rPr>
              <a:t>GROUP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778949" y="6680443"/>
            <a:ext cx="2831046" cy="280256"/>
          </a:xfrm>
          <a:custGeom>
            <a:avLst/>
            <a:gdLst/>
            <a:ahLst/>
            <a:cxnLst/>
            <a:rect r="r" b="b" t="t" l="l"/>
            <a:pathLst>
              <a:path h="280256" w="2831046">
                <a:moveTo>
                  <a:pt x="0" y="0"/>
                </a:moveTo>
                <a:lnTo>
                  <a:pt x="2831046" y="0"/>
                </a:lnTo>
                <a:lnTo>
                  <a:pt x="2831046" y="280257"/>
                </a:lnTo>
                <a:lnTo>
                  <a:pt x="0" y="280257"/>
                </a:lnTo>
                <a:lnTo>
                  <a:pt x="0" y="0"/>
                </a:lnTo>
                <a:close/>
              </a:path>
            </a:pathLst>
          </a:custGeom>
          <a:blipFill>
            <a:blip r:embed="rId5"/>
            <a:stretch>
              <a:fillRect l="0" t="-92530" r="0" b="-6977"/>
            </a:stretch>
          </a:blipFill>
        </p:spPr>
      </p:sp>
      <p:sp>
        <p:nvSpPr>
          <p:cNvPr name="Freeform 5" id="5"/>
          <p:cNvSpPr/>
          <p:nvPr/>
        </p:nvSpPr>
        <p:spPr>
          <a:xfrm flipH="false" flipV="false" rot="3407869">
            <a:off x="-5570476" y="11435023"/>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480831"/>
            <a:ext cx="11786054" cy="996931"/>
          </a:xfrm>
          <a:prstGeom prst="rect">
            <a:avLst/>
          </a:prstGeom>
        </p:spPr>
        <p:txBody>
          <a:bodyPr anchor="t" rtlCol="false" tIns="0" lIns="0" bIns="0" rIns="0">
            <a:spAutoFit/>
          </a:bodyPr>
          <a:lstStyle/>
          <a:p>
            <a:pPr algn="l" marL="0" indent="0" lvl="0">
              <a:lnSpc>
                <a:spcPts val="7698"/>
              </a:lnSpc>
            </a:pPr>
            <a:r>
              <a:rPr lang="en-US" sz="7332" spc="718">
                <a:solidFill>
                  <a:srgbClr val="231F20"/>
                </a:solidFill>
                <a:latin typeface="Oswald"/>
                <a:ea typeface="Oswald"/>
                <a:cs typeface="Oswald"/>
                <a:sym typeface="Oswald"/>
              </a:rPr>
              <a:t>Investor</a:t>
            </a:r>
          </a:p>
        </p:txBody>
      </p:sp>
      <p:sp>
        <p:nvSpPr>
          <p:cNvPr name="TextBox 7" id="7"/>
          <p:cNvSpPr txBox="true"/>
          <p:nvPr/>
        </p:nvSpPr>
        <p:spPr>
          <a:xfrm rot="0">
            <a:off x="423923" y="1744462"/>
            <a:ext cx="10355026" cy="3022634"/>
          </a:xfrm>
          <a:prstGeom prst="rect">
            <a:avLst/>
          </a:prstGeom>
        </p:spPr>
        <p:txBody>
          <a:bodyPr anchor="t" rtlCol="false" tIns="0" lIns="0" bIns="0" rIns="0">
            <a:spAutoFit/>
          </a:bodyPr>
          <a:lstStyle/>
          <a:p>
            <a:pPr algn="just">
              <a:lnSpc>
                <a:spcPts val="2674"/>
              </a:lnSpc>
            </a:pPr>
            <a:r>
              <a:rPr lang="en-US" sz="1938" spc="189">
                <a:solidFill>
                  <a:srgbClr val="231F20"/>
                </a:solidFill>
                <a:latin typeface="Times New Roman"/>
                <a:ea typeface="Times New Roman"/>
                <a:cs typeface="Times New Roman"/>
                <a:sym typeface="Times New Roman"/>
              </a:rPr>
              <a:t>Role: Mr. Long Ma is a strategic investor who will provide the necessary capital for the application development project "CampusExpense Manager". With extensive experience in the field of technology investment, he will play an important role in directing and financially supporting the development team.</a:t>
            </a:r>
          </a:p>
          <a:p>
            <a:pPr algn="just">
              <a:lnSpc>
                <a:spcPts val="2674"/>
              </a:lnSpc>
            </a:pPr>
          </a:p>
          <a:p>
            <a:pPr algn="just">
              <a:lnSpc>
                <a:spcPts val="2674"/>
              </a:lnSpc>
            </a:pPr>
            <a:r>
              <a:rPr lang="en-US" sz="1938" spc="189">
                <a:solidFill>
                  <a:srgbClr val="231F20"/>
                </a:solidFill>
                <a:latin typeface="Times New Roman"/>
                <a:ea typeface="Times New Roman"/>
                <a:cs typeface="Times New Roman"/>
                <a:sym typeface="Times New Roman"/>
              </a:rPr>
              <a:t>Objectives and needs: Mr. Long's goal is to invest in projects with high growth potential, especially applications serving the needs of students. He looks for investment opportunities that can bring sustainable profits and contribute positively to the education community.</a:t>
            </a:r>
          </a:p>
        </p:txBody>
      </p:sp>
      <p:sp>
        <p:nvSpPr>
          <p:cNvPr name="TextBox 8" id="8"/>
          <p:cNvSpPr txBox="true"/>
          <p:nvPr/>
        </p:nvSpPr>
        <p:spPr>
          <a:xfrm rot="0">
            <a:off x="423923" y="5033795"/>
            <a:ext cx="10355026" cy="4488180"/>
          </a:xfrm>
          <a:prstGeom prst="rect">
            <a:avLst/>
          </a:prstGeom>
        </p:spPr>
        <p:txBody>
          <a:bodyPr anchor="t" rtlCol="false" tIns="0" lIns="0" bIns="0" rIns="0">
            <a:spAutoFit/>
          </a:bodyPr>
          <a:lstStyle/>
          <a:p>
            <a:pPr algn="just">
              <a:lnSpc>
                <a:spcPts val="2760"/>
              </a:lnSpc>
            </a:pPr>
            <a:r>
              <a:rPr lang="en-US" sz="2000" spc="196">
                <a:solidFill>
                  <a:srgbClr val="231F20"/>
                </a:solidFill>
                <a:latin typeface="Times New Roman"/>
                <a:ea typeface="Times New Roman"/>
                <a:cs typeface="Times New Roman"/>
                <a:sym typeface="Times New Roman"/>
              </a:rPr>
              <a:t>Investment: Mr. Long decided to invest 250 million VND in the project. This investment will be used for application development, marketing, and other support activities to ensure the success of the project.</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Contribution: In addition to providing capital, Mr. Long can also share his experience and knowledge in the fields of startups and product development. He can connect the development team with potential partners and markets, helping to expand the project scale.</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Challenges: One of the challenges that Mr. Long may face is accurately assessing the application's potential in a competitive market. He needs to consider factors such as market trends, user needs and application competitiveness.</a:t>
            </a:r>
          </a:p>
        </p:txBody>
      </p:sp>
      <p:grpSp>
        <p:nvGrpSpPr>
          <p:cNvPr name="Group 9" id="9"/>
          <p:cNvGrpSpPr/>
          <p:nvPr/>
        </p:nvGrpSpPr>
        <p:grpSpPr>
          <a:xfrm rot="0">
            <a:off x="11984537" y="0"/>
            <a:ext cx="6793601" cy="6676559"/>
            <a:chOff x="0" y="0"/>
            <a:chExt cx="827049" cy="812800"/>
          </a:xfrm>
        </p:grpSpPr>
        <p:sp>
          <p:nvSpPr>
            <p:cNvPr name="Freeform 10" id="10"/>
            <p:cNvSpPr/>
            <p:nvPr/>
          </p:nvSpPr>
          <p:spPr>
            <a:xfrm flipH="false" flipV="false" rot="0">
              <a:off x="0" y="0"/>
              <a:ext cx="827049" cy="812800"/>
            </a:xfrm>
            <a:custGeom>
              <a:avLst/>
              <a:gdLst/>
              <a:ahLst/>
              <a:cxnLst/>
              <a:rect r="r" b="b" t="t" l="l"/>
              <a:pathLst>
                <a:path h="812800" w="827049">
                  <a:moveTo>
                    <a:pt x="413524" y="0"/>
                  </a:moveTo>
                  <a:cubicBezTo>
                    <a:pt x="185141" y="0"/>
                    <a:pt x="0" y="181951"/>
                    <a:pt x="0" y="406400"/>
                  </a:cubicBezTo>
                  <a:cubicBezTo>
                    <a:pt x="0" y="630849"/>
                    <a:pt x="185141" y="812800"/>
                    <a:pt x="413524" y="812800"/>
                  </a:cubicBezTo>
                  <a:cubicBezTo>
                    <a:pt x="641907" y="812800"/>
                    <a:pt x="827049" y="630849"/>
                    <a:pt x="827049" y="406400"/>
                  </a:cubicBezTo>
                  <a:cubicBezTo>
                    <a:pt x="827049" y="181951"/>
                    <a:pt x="641907" y="0"/>
                    <a:pt x="413524" y="0"/>
                  </a:cubicBezTo>
                  <a:close/>
                </a:path>
              </a:pathLst>
            </a:custGeom>
            <a:solidFill>
              <a:srgbClr val="598196"/>
            </a:solidFill>
          </p:spPr>
        </p:sp>
        <p:sp>
          <p:nvSpPr>
            <p:cNvPr name="TextBox 11" id="11"/>
            <p:cNvSpPr txBox="true"/>
            <p:nvPr/>
          </p:nvSpPr>
          <p:spPr>
            <a:xfrm>
              <a:off x="77536" y="9525"/>
              <a:ext cx="671977" cy="727075"/>
            </a:xfrm>
            <a:prstGeom prst="rect">
              <a:avLst/>
            </a:prstGeom>
          </p:spPr>
          <p:txBody>
            <a:bodyPr anchor="ctr" rtlCol="false" tIns="50800" lIns="50800" bIns="50800" rIns="50800"/>
            <a:lstStyle/>
            <a:p>
              <a:pPr algn="ctr">
                <a:lnSpc>
                  <a:spcPts val="3640"/>
                </a:lnSpc>
              </a:pPr>
            </a:p>
          </p:txBody>
        </p:sp>
      </p:grpSp>
      <p:grpSp>
        <p:nvGrpSpPr>
          <p:cNvPr name="Group 12" id="12"/>
          <p:cNvGrpSpPr/>
          <p:nvPr/>
        </p:nvGrpSpPr>
        <p:grpSpPr>
          <a:xfrm rot="0">
            <a:off x="12194472" y="196883"/>
            <a:ext cx="6247054" cy="624705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4488" t="0" r="-5798" b="-6790"/>
              </a:stretch>
            </a:blipFill>
          </p:spPr>
        </p:sp>
      </p:grpSp>
      <p:grpSp>
        <p:nvGrpSpPr>
          <p:cNvPr name="Group 14" id="14"/>
          <p:cNvGrpSpPr/>
          <p:nvPr/>
        </p:nvGrpSpPr>
        <p:grpSpPr>
          <a:xfrm rot="0">
            <a:off x="10985918" y="4280924"/>
            <a:ext cx="2417107" cy="2531835"/>
            <a:chOff x="0" y="0"/>
            <a:chExt cx="636604" cy="666821"/>
          </a:xfrm>
        </p:grpSpPr>
        <p:sp>
          <p:nvSpPr>
            <p:cNvPr name="Freeform 15" id="15"/>
            <p:cNvSpPr/>
            <p:nvPr/>
          </p:nvSpPr>
          <p:spPr>
            <a:xfrm flipH="false" flipV="false" rot="0">
              <a:off x="0" y="0"/>
              <a:ext cx="636604" cy="666821"/>
            </a:xfrm>
            <a:custGeom>
              <a:avLst/>
              <a:gdLst/>
              <a:ahLst/>
              <a:cxnLst/>
              <a:rect r="r" b="b" t="t" l="l"/>
              <a:pathLst>
                <a:path h="666821" w="636604">
                  <a:moveTo>
                    <a:pt x="0" y="0"/>
                  </a:moveTo>
                  <a:lnTo>
                    <a:pt x="636604" y="0"/>
                  </a:lnTo>
                  <a:lnTo>
                    <a:pt x="636604" y="666821"/>
                  </a:lnTo>
                  <a:lnTo>
                    <a:pt x="0" y="666821"/>
                  </a:lnTo>
                  <a:close/>
                </a:path>
              </a:pathLst>
            </a:custGeom>
            <a:solidFill>
              <a:srgbClr val="EFEFEF"/>
            </a:solidFill>
          </p:spPr>
        </p:sp>
        <p:sp>
          <p:nvSpPr>
            <p:cNvPr name="TextBox 16" id="16"/>
            <p:cNvSpPr txBox="true"/>
            <p:nvPr/>
          </p:nvSpPr>
          <p:spPr>
            <a:xfrm>
              <a:off x="0" y="-57150"/>
              <a:ext cx="636604" cy="723971"/>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7" id="17"/>
          <p:cNvSpPr/>
          <p:nvPr/>
        </p:nvSpPr>
        <p:spPr>
          <a:xfrm flipH="false" flipV="false" rot="0">
            <a:off x="11205616" y="4541535"/>
            <a:ext cx="1977712" cy="2010612"/>
          </a:xfrm>
          <a:custGeom>
            <a:avLst/>
            <a:gdLst/>
            <a:ahLst/>
            <a:cxnLst/>
            <a:rect r="r" b="b" t="t" l="l"/>
            <a:pathLst>
              <a:path h="2010612" w="1977712">
                <a:moveTo>
                  <a:pt x="0" y="0"/>
                </a:moveTo>
                <a:lnTo>
                  <a:pt x="1977712" y="0"/>
                </a:lnTo>
                <a:lnTo>
                  <a:pt x="1977712" y="2010613"/>
                </a:lnTo>
                <a:lnTo>
                  <a:pt x="0" y="20106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3609995" y="6752759"/>
            <a:ext cx="11786054" cy="674987"/>
          </a:xfrm>
          <a:prstGeom prst="rect">
            <a:avLst/>
          </a:prstGeom>
        </p:spPr>
        <p:txBody>
          <a:bodyPr anchor="t" rtlCol="false" tIns="0" lIns="0" bIns="0" rIns="0">
            <a:spAutoFit/>
          </a:bodyPr>
          <a:lstStyle/>
          <a:p>
            <a:pPr algn="l" marL="0" indent="0" lvl="0">
              <a:lnSpc>
                <a:spcPts val="5179"/>
              </a:lnSpc>
            </a:pPr>
            <a:r>
              <a:rPr lang="en-US" sz="4932" spc="483">
                <a:solidFill>
                  <a:srgbClr val="231F20"/>
                </a:solidFill>
                <a:latin typeface="Oswald"/>
                <a:ea typeface="Oswald"/>
                <a:cs typeface="Oswald"/>
                <a:sym typeface="Oswald"/>
              </a:rPr>
              <a:t>Mr. Long Ma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94039" y="1384208"/>
            <a:ext cx="12895404" cy="8269178"/>
          </a:xfrm>
          <a:custGeom>
            <a:avLst/>
            <a:gdLst/>
            <a:ahLst/>
            <a:cxnLst/>
            <a:rect r="r" b="b" t="t" l="l"/>
            <a:pathLst>
              <a:path h="8269178" w="12895404">
                <a:moveTo>
                  <a:pt x="0" y="0"/>
                </a:moveTo>
                <a:lnTo>
                  <a:pt x="12895404" y="0"/>
                </a:lnTo>
                <a:lnTo>
                  <a:pt x="12895404" y="8269178"/>
                </a:lnTo>
                <a:lnTo>
                  <a:pt x="0" y="8269178"/>
                </a:lnTo>
                <a:lnTo>
                  <a:pt x="0" y="0"/>
                </a:lnTo>
                <a:close/>
              </a:path>
            </a:pathLst>
          </a:custGeom>
          <a:blipFill>
            <a:blip r:embed="rId7"/>
            <a:stretch>
              <a:fillRect l="0" t="0" r="0" b="0"/>
            </a:stretch>
          </a:blipFill>
        </p:spPr>
      </p:sp>
      <p:sp>
        <p:nvSpPr>
          <p:cNvPr name="TextBox 6" id="6"/>
          <p:cNvSpPr txBox="true"/>
          <p:nvPr/>
        </p:nvSpPr>
        <p:spPr>
          <a:xfrm rot="0">
            <a:off x="733485" y="188926"/>
            <a:ext cx="9619699" cy="1036320"/>
          </a:xfrm>
          <a:prstGeom prst="rect">
            <a:avLst/>
          </a:prstGeom>
        </p:spPr>
        <p:txBody>
          <a:bodyPr anchor="t" rtlCol="false" tIns="0" lIns="0" bIns="0" rIns="0">
            <a:spAutoFit/>
          </a:bodyPr>
          <a:lstStyle/>
          <a:p>
            <a:pPr algn="l">
              <a:lnSpc>
                <a:spcPts val="4140"/>
              </a:lnSpc>
            </a:pPr>
            <a:r>
              <a:rPr lang="en-US" sz="3000" spc="294" b="true">
                <a:solidFill>
                  <a:srgbClr val="231F20"/>
                </a:solidFill>
                <a:latin typeface="Oswald Bold"/>
                <a:ea typeface="Oswald Bold"/>
                <a:cs typeface="Oswald Bold"/>
                <a:sym typeface="Oswald Bold"/>
              </a:rPr>
              <a:t>Estimated budget for the CampusExpense Manager Application project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074793" y="7477571"/>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12483633" y="928244"/>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33485" y="188926"/>
            <a:ext cx="9619699" cy="1036320"/>
          </a:xfrm>
          <a:prstGeom prst="rect">
            <a:avLst/>
          </a:prstGeom>
        </p:spPr>
        <p:txBody>
          <a:bodyPr anchor="t" rtlCol="false" tIns="0" lIns="0" bIns="0" rIns="0">
            <a:spAutoFit/>
          </a:bodyPr>
          <a:lstStyle/>
          <a:p>
            <a:pPr algn="l">
              <a:lnSpc>
                <a:spcPts val="4140"/>
              </a:lnSpc>
            </a:pPr>
            <a:r>
              <a:rPr lang="en-US" sz="3000" spc="294" b="true">
                <a:solidFill>
                  <a:srgbClr val="231F20"/>
                </a:solidFill>
                <a:latin typeface="Oswald Bold"/>
                <a:ea typeface="Oswald Bold"/>
                <a:cs typeface="Oswald Bold"/>
                <a:sym typeface="Oswald Bold"/>
              </a:rPr>
              <a:t>Estimated budget for the CampusExpense Manager Application project</a:t>
            </a:r>
          </a:p>
        </p:txBody>
      </p:sp>
      <p:sp>
        <p:nvSpPr>
          <p:cNvPr name="TextBox 6" id="6"/>
          <p:cNvSpPr txBox="true"/>
          <p:nvPr/>
        </p:nvSpPr>
        <p:spPr>
          <a:xfrm rot="0">
            <a:off x="733485" y="1598684"/>
            <a:ext cx="10065583" cy="833247"/>
          </a:xfrm>
          <a:prstGeom prst="rect">
            <a:avLst/>
          </a:prstGeom>
        </p:spPr>
        <p:txBody>
          <a:bodyPr anchor="t" rtlCol="false" tIns="0" lIns="0" bIns="0" rIns="0">
            <a:spAutoFit/>
          </a:bodyPr>
          <a:lstStyle/>
          <a:p>
            <a:pPr algn="just">
              <a:lnSpc>
                <a:spcPts val="3173"/>
              </a:lnSpc>
            </a:pPr>
            <a:r>
              <a:rPr lang="en-US" b="true" sz="2299" spc="225">
                <a:solidFill>
                  <a:srgbClr val="231F20"/>
                </a:solidFill>
                <a:latin typeface="Times New Roman Bold"/>
                <a:ea typeface="Times New Roman Bold"/>
                <a:cs typeface="Times New Roman Bold"/>
                <a:sym typeface="Times New Roman Bold"/>
              </a:rPr>
              <a:t>Detailed Explanation</a:t>
            </a:r>
          </a:p>
          <a:p>
            <a:pPr algn="just">
              <a:lnSpc>
                <a:spcPts val="3173"/>
              </a:lnSpc>
            </a:pPr>
          </a:p>
        </p:txBody>
      </p:sp>
      <p:sp>
        <p:nvSpPr>
          <p:cNvPr name="TextBox 7" id="7"/>
          <p:cNvSpPr txBox="true"/>
          <p:nvPr/>
        </p:nvSpPr>
        <p:spPr>
          <a:xfrm rot="0">
            <a:off x="510543" y="2355731"/>
            <a:ext cx="16015300" cy="5173980"/>
          </a:xfrm>
          <a:prstGeom prst="rect">
            <a:avLst/>
          </a:prstGeom>
        </p:spPr>
        <p:txBody>
          <a:bodyPr anchor="t" rtlCol="false" tIns="0" lIns="0" bIns="0" rIns="0">
            <a:spAutoFit/>
          </a:bodyPr>
          <a:lstStyle/>
          <a:p>
            <a:pPr algn="just">
              <a:lnSpc>
                <a:spcPts val="2760"/>
              </a:lnSpc>
            </a:pPr>
            <a:r>
              <a:rPr lang="en-US" sz="2000" spc="196">
                <a:solidFill>
                  <a:srgbClr val="231F20"/>
                </a:solidFill>
                <a:latin typeface="Times New Roman"/>
                <a:ea typeface="Times New Roman"/>
                <a:cs typeface="Times New Roman"/>
                <a:sym typeface="Times New Roman"/>
              </a:rPr>
              <a:t>Application Development: This is the largest expense, covering salaries for developers, designers, and IT specialists. This amount ensures that the application is developed with high quality and meets user needs.</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Marketing and Advertising: To attract users, an effective marketing campaign is essential. This budget will be used to promote the application on social media platforms and organize events to introduce the app to students.</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Operational Costs: After the application is launched, there will be ongoing costs to ensure that it runs smoothly and provides technical support to users.</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Market Research: Conducting surveys and research is crucial to understand user needs and preferences.</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Administrative Expenses: This includes daily expenses to maintain the operations of the development team and office.</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Contingency: It is always necessary to have a reserve for unexpected situations that may arise during the development and deployment of the application.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08250" y="2334028"/>
            <a:ext cx="7369574" cy="647719"/>
            <a:chOff x="0" y="0"/>
            <a:chExt cx="1940958" cy="170593"/>
          </a:xfrm>
        </p:grpSpPr>
        <p:sp>
          <p:nvSpPr>
            <p:cNvPr name="Freeform 5" id="5"/>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6" id="6"/>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User Registration &amp; Authentication</a:t>
              </a:r>
            </a:p>
          </p:txBody>
        </p:sp>
      </p:grpSp>
      <p:sp>
        <p:nvSpPr>
          <p:cNvPr name="TextBox 7" id="7"/>
          <p:cNvSpPr txBox="true"/>
          <p:nvPr/>
        </p:nvSpPr>
        <p:spPr>
          <a:xfrm rot="0">
            <a:off x="537496" y="582082"/>
            <a:ext cx="12134040" cy="1165161"/>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Functional Requirements</a:t>
            </a:r>
          </a:p>
        </p:txBody>
      </p:sp>
      <p:sp>
        <p:nvSpPr>
          <p:cNvPr name="TextBox 8" id="8"/>
          <p:cNvSpPr txBox="true"/>
          <p:nvPr/>
        </p:nvSpPr>
        <p:spPr>
          <a:xfrm rot="0">
            <a:off x="1028700" y="3269747"/>
            <a:ext cx="7349124"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Secure account creation and login to access personal expense data.</a:t>
            </a:r>
          </a:p>
        </p:txBody>
      </p:sp>
      <p:sp>
        <p:nvSpPr>
          <p:cNvPr name="Freeform 9" id="9"/>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624341" y="2334028"/>
            <a:ext cx="7369574" cy="647719"/>
            <a:chOff x="0" y="0"/>
            <a:chExt cx="1940958" cy="170593"/>
          </a:xfrm>
        </p:grpSpPr>
        <p:sp>
          <p:nvSpPr>
            <p:cNvPr name="Freeform 12" id="12"/>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3" id="13"/>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Expense Tracking</a:t>
              </a:r>
            </a:p>
          </p:txBody>
        </p:sp>
      </p:grpSp>
      <p:sp>
        <p:nvSpPr>
          <p:cNvPr name="TextBox 14" id="14"/>
          <p:cNvSpPr txBox="true"/>
          <p:nvPr/>
        </p:nvSpPr>
        <p:spPr>
          <a:xfrm rot="0">
            <a:off x="9644791" y="3269747"/>
            <a:ext cx="7349124"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Add, edit, and categorize expenses with details (description, date, amount, category).</a:t>
            </a:r>
          </a:p>
        </p:txBody>
      </p:sp>
      <p:grpSp>
        <p:nvGrpSpPr>
          <p:cNvPr name="Group 15" id="15"/>
          <p:cNvGrpSpPr/>
          <p:nvPr/>
        </p:nvGrpSpPr>
        <p:grpSpPr>
          <a:xfrm rot="0">
            <a:off x="1028700" y="4699840"/>
            <a:ext cx="7369574" cy="647719"/>
            <a:chOff x="0" y="0"/>
            <a:chExt cx="1940958" cy="170593"/>
          </a:xfrm>
        </p:grpSpPr>
        <p:sp>
          <p:nvSpPr>
            <p:cNvPr name="Freeform 16" id="16"/>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7" id="17"/>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Budget Setting</a:t>
              </a:r>
            </a:p>
          </p:txBody>
        </p:sp>
      </p:grpSp>
      <p:sp>
        <p:nvSpPr>
          <p:cNvPr name="TextBox 18" id="18"/>
          <p:cNvSpPr txBox="true"/>
          <p:nvPr/>
        </p:nvSpPr>
        <p:spPr>
          <a:xfrm rot="0">
            <a:off x="1049150" y="5635560"/>
            <a:ext cx="7349124"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Set and adjust monthly budgets for categories (e.g., food, entertainment).</a:t>
            </a:r>
          </a:p>
        </p:txBody>
      </p:sp>
      <p:grpSp>
        <p:nvGrpSpPr>
          <p:cNvPr name="Group 19" id="19"/>
          <p:cNvGrpSpPr/>
          <p:nvPr/>
        </p:nvGrpSpPr>
        <p:grpSpPr>
          <a:xfrm rot="0">
            <a:off x="9644791" y="4699840"/>
            <a:ext cx="7369574" cy="647719"/>
            <a:chOff x="0" y="0"/>
            <a:chExt cx="1940958" cy="170593"/>
          </a:xfrm>
        </p:grpSpPr>
        <p:sp>
          <p:nvSpPr>
            <p:cNvPr name="Freeform 20" id="20"/>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21" id="21"/>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Expense Overview</a:t>
              </a:r>
            </a:p>
          </p:txBody>
        </p:sp>
      </p:grpSp>
      <p:sp>
        <p:nvSpPr>
          <p:cNvPr name="TextBox 22" id="22"/>
          <p:cNvSpPr txBox="true"/>
          <p:nvPr/>
        </p:nvSpPr>
        <p:spPr>
          <a:xfrm rot="0">
            <a:off x="9665242" y="5635560"/>
            <a:ext cx="7328673" cy="1363742"/>
          </a:xfrm>
          <a:prstGeom prst="rect">
            <a:avLst/>
          </a:prstGeom>
        </p:spPr>
        <p:txBody>
          <a:bodyPr anchor="t" rtlCol="false" tIns="0" lIns="0" bIns="0" rIns="0">
            <a:spAutoFit/>
          </a:bodyPr>
          <a:lstStyle/>
          <a:p>
            <a:pPr algn="l">
              <a:lnSpc>
                <a:spcPts val="2774"/>
              </a:lnSpc>
            </a:pPr>
            <a:r>
              <a:rPr lang="en-US" sz="2010" spc="197">
                <a:solidFill>
                  <a:srgbClr val="231F20"/>
                </a:solidFill>
                <a:latin typeface="DM Sans"/>
                <a:ea typeface="DM Sans"/>
                <a:cs typeface="DM Sans"/>
                <a:sym typeface="DM Sans"/>
              </a:rPr>
              <a:t>Summarize monthly expenses, remaining budget, and category breakdowns.</a:t>
            </a:r>
          </a:p>
          <a:p>
            <a:pPr algn="l">
              <a:lnSpc>
                <a:spcPts val="2774"/>
              </a:lnSpc>
            </a:pPr>
            <a:r>
              <a:rPr lang="en-US" sz="2010" spc="197">
                <a:solidFill>
                  <a:srgbClr val="231F20"/>
                </a:solidFill>
                <a:latin typeface="DM Sans"/>
                <a:ea typeface="DM Sans"/>
                <a:cs typeface="DM Sans"/>
                <a:sym typeface="DM Sans"/>
              </a:rPr>
              <a:t>Display expense trends over time.</a:t>
            </a:r>
          </a:p>
          <a:p>
            <a:pPr algn="l" marL="0" indent="0" lvl="0">
              <a:lnSpc>
                <a:spcPts val="2774"/>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08250" y="2334028"/>
            <a:ext cx="7369574" cy="647719"/>
            <a:chOff x="0" y="0"/>
            <a:chExt cx="1940958" cy="170593"/>
          </a:xfrm>
        </p:grpSpPr>
        <p:sp>
          <p:nvSpPr>
            <p:cNvPr name="Freeform 5" id="5"/>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6" id="6"/>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Recurring Expenses</a:t>
              </a:r>
            </a:p>
          </p:txBody>
        </p:sp>
      </p:grpSp>
      <p:sp>
        <p:nvSpPr>
          <p:cNvPr name="TextBox 7" id="7"/>
          <p:cNvSpPr txBox="true"/>
          <p:nvPr/>
        </p:nvSpPr>
        <p:spPr>
          <a:xfrm rot="0">
            <a:off x="537496" y="582082"/>
            <a:ext cx="12134040" cy="1165161"/>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Functional Requirements</a:t>
            </a:r>
          </a:p>
        </p:txBody>
      </p:sp>
      <p:sp>
        <p:nvSpPr>
          <p:cNvPr name="TextBox 8" id="8"/>
          <p:cNvSpPr txBox="true"/>
          <p:nvPr/>
        </p:nvSpPr>
        <p:spPr>
          <a:xfrm rot="0">
            <a:off x="1028700" y="3269747"/>
            <a:ext cx="7349124"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Add recurring expenses with start/end dates, automatically included in monthly budget.</a:t>
            </a:r>
          </a:p>
        </p:txBody>
      </p:sp>
      <p:sp>
        <p:nvSpPr>
          <p:cNvPr name="Freeform 9" id="9"/>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624341" y="2334028"/>
            <a:ext cx="7369574" cy="647719"/>
            <a:chOff x="0" y="0"/>
            <a:chExt cx="1940958" cy="170593"/>
          </a:xfrm>
        </p:grpSpPr>
        <p:sp>
          <p:nvSpPr>
            <p:cNvPr name="Freeform 12" id="12"/>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3" id="13"/>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Expense Reports</a:t>
              </a:r>
            </a:p>
          </p:txBody>
        </p:sp>
      </p:grpSp>
      <p:sp>
        <p:nvSpPr>
          <p:cNvPr name="TextBox 14" id="14"/>
          <p:cNvSpPr txBox="true"/>
          <p:nvPr/>
        </p:nvSpPr>
        <p:spPr>
          <a:xfrm rot="0">
            <a:off x="9644791" y="3269747"/>
            <a:ext cx="7349124"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Generate detailed reports by time period (e.g., monthly, annually) with category breakdown.</a:t>
            </a:r>
          </a:p>
        </p:txBody>
      </p:sp>
      <p:grpSp>
        <p:nvGrpSpPr>
          <p:cNvPr name="Group 15" id="15"/>
          <p:cNvGrpSpPr/>
          <p:nvPr/>
        </p:nvGrpSpPr>
        <p:grpSpPr>
          <a:xfrm rot="0">
            <a:off x="1028700" y="4699840"/>
            <a:ext cx="7369574" cy="647719"/>
            <a:chOff x="0" y="0"/>
            <a:chExt cx="1940958" cy="170593"/>
          </a:xfrm>
        </p:grpSpPr>
        <p:sp>
          <p:nvSpPr>
            <p:cNvPr name="Freeform 16" id="16"/>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7" id="17"/>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Expense Notifications</a:t>
              </a:r>
            </a:p>
          </p:txBody>
        </p:sp>
      </p:grpSp>
      <p:sp>
        <p:nvSpPr>
          <p:cNvPr name="TextBox 18" id="18"/>
          <p:cNvSpPr txBox="true"/>
          <p:nvPr/>
        </p:nvSpPr>
        <p:spPr>
          <a:xfrm rot="0">
            <a:off x="1049150" y="5635560"/>
            <a:ext cx="7349124"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Send reminders when approaching or exceeding budget limits.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08250" y="2334028"/>
            <a:ext cx="7369574" cy="647719"/>
            <a:chOff x="0" y="0"/>
            <a:chExt cx="1940958" cy="170593"/>
          </a:xfrm>
        </p:grpSpPr>
        <p:sp>
          <p:nvSpPr>
            <p:cNvPr name="Freeform 5" id="5"/>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6" id="6"/>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Performance</a:t>
              </a:r>
            </a:p>
          </p:txBody>
        </p:sp>
      </p:grpSp>
      <p:sp>
        <p:nvSpPr>
          <p:cNvPr name="TextBox 7" id="7"/>
          <p:cNvSpPr txBox="true"/>
          <p:nvPr/>
        </p:nvSpPr>
        <p:spPr>
          <a:xfrm rot="0">
            <a:off x="537496" y="582082"/>
            <a:ext cx="13942226" cy="1165161"/>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Non-Functional Requirements</a:t>
            </a:r>
          </a:p>
        </p:txBody>
      </p:sp>
      <p:sp>
        <p:nvSpPr>
          <p:cNvPr name="TextBox 8" id="8"/>
          <p:cNvSpPr txBox="true"/>
          <p:nvPr/>
        </p:nvSpPr>
        <p:spPr>
          <a:xfrm rot="0">
            <a:off x="1028700" y="3269747"/>
            <a:ext cx="7349124"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Smooth, responsive user experience, even with extensive data.</a:t>
            </a:r>
          </a:p>
        </p:txBody>
      </p:sp>
      <p:sp>
        <p:nvSpPr>
          <p:cNvPr name="Freeform 9" id="9"/>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624341" y="2334028"/>
            <a:ext cx="7369574" cy="647719"/>
            <a:chOff x="0" y="0"/>
            <a:chExt cx="1940958" cy="170593"/>
          </a:xfrm>
        </p:grpSpPr>
        <p:sp>
          <p:nvSpPr>
            <p:cNvPr name="Freeform 12" id="12"/>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3" id="13"/>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User-Friendly Interface</a:t>
              </a:r>
            </a:p>
          </p:txBody>
        </p:sp>
      </p:grpSp>
      <p:sp>
        <p:nvSpPr>
          <p:cNvPr name="TextBox 14" id="14"/>
          <p:cNvSpPr txBox="true"/>
          <p:nvPr/>
        </p:nvSpPr>
        <p:spPr>
          <a:xfrm rot="0">
            <a:off x="9644791" y="3269747"/>
            <a:ext cx="7349124"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Intuitive design with clear labels and easy navigation.</a:t>
            </a:r>
          </a:p>
        </p:txBody>
      </p:sp>
      <p:grpSp>
        <p:nvGrpSpPr>
          <p:cNvPr name="Group 15" id="15"/>
          <p:cNvGrpSpPr/>
          <p:nvPr/>
        </p:nvGrpSpPr>
        <p:grpSpPr>
          <a:xfrm rot="0">
            <a:off x="1028700" y="4699840"/>
            <a:ext cx="7369574" cy="647719"/>
            <a:chOff x="0" y="0"/>
            <a:chExt cx="1940958" cy="170593"/>
          </a:xfrm>
        </p:grpSpPr>
        <p:sp>
          <p:nvSpPr>
            <p:cNvPr name="Freeform 16" id="16"/>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7" id="17"/>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Platform Compatibility</a:t>
              </a:r>
            </a:p>
          </p:txBody>
        </p:sp>
      </p:grpSp>
      <p:sp>
        <p:nvSpPr>
          <p:cNvPr name="TextBox 18" id="18"/>
          <p:cNvSpPr txBox="true"/>
          <p:nvPr/>
        </p:nvSpPr>
        <p:spPr>
          <a:xfrm rot="0">
            <a:off x="1049150" y="5635560"/>
            <a:ext cx="7349124" cy="3350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Available on both Android and iOS.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08250" y="2334028"/>
            <a:ext cx="7369574" cy="647719"/>
            <a:chOff x="0" y="0"/>
            <a:chExt cx="1940958" cy="170593"/>
          </a:xfrm>
        </p:grpSpPr>
        <p:sp>
          <p:nvSpPr>
            <p:cNvPr name="Freeform 5" id="5"/>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6" id="6"/>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Data Security</a:t>
              </a:r>
            </a:p>
          </p:txBody>
        </p:sp>
      </p:grpSp>
      <p:sp>
        <p:nvSpPr>
          <p:cNvPr name="TextBox 7" id="7"/>
          <p:cNvSpPr txBox="true"/>
          <p:nvPr/>
        </p:nvSpPr>
        <p:spPr>
          <a:xfrm rot="0">
            <a:off x="537496" y="582082"/>
            <a:ext cx="13942226" cy="1165161"/>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Non-Functional Requirements</a:t>
            </a:r>
          </a:p>
        </p:txBody>
      </p:sp>
      <p:sp>
        <p:nvSpPr>
          <p:cNvPr name="TextBox 8" id="8"/>
          <p:cNvSpPr txBox="true"/>
          <p:nvPr/>
        </p:nvSpPr>
        <p:spPr>
          <a:xfrm rot="0">
            <a:off x="1028700" y="3269747"/>
            <a:ext cx="7349124"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Secure storage with encryption, adherence to data privacy standards.</a:t>
            </a:r>
          </a:p>
        </p:txBody>
      </p:sp>
      <p:sp>
        <p:nvSpPr>
          <p:cNvPr name="Freeform 9" id="9"/>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624341" y="2334028"/>
            <a:ext cx="7369574" cy="647719"/>
            <a:chOff x="0" y="0"/>
            <a:chExt cx="1940958" cy="170593"/>
          </a:xfrm>
        </p:grpSpPr>
        <p:sp>
          <p:nvSpPr>
            <p:cNvPr name="Freeform 12" id="12"/>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3" id="13"/>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Feedback and Support</a:t>
              </a:r>
            </a:p>
          </p:txBody>
        </p:sp>
      </p:grpSp>
      <p:sp>
        <p:nvSpPr>
          <p:cNvPr name="TextBox 14" id="14"/>
          <p:cNvSpPr txBox="true"/>
          <p:nvPr/>
        </p:nvSpPr>
        <p:spPr>
          <a:xfrm rot="0">
            <a:off x="9644791" y="3269747"/>
            <a:ext cx="7349124"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In-app feedback form; team actively monitors and addresses user feedback.</a:t>
            </a:r>
          </a:p>
        </p:txBody>
      </p:sp>
      <p:grpSp>
        <p:nvGrpSpPr>
          <p:cNvPr name="Group 15" id="15"/>
          <p:cNvGrpSpPr/>
          <p:nvPr/>
        </p:nvGrpSpPr>
        <p:grpSpPr>
          <a:xfrm rot="0">
            <a:off x="1028700" y="4699840"/>
            <a:ext cx="7369574" cy="647719"/>
            <a:chOff x="0" y="0"/>
            <a:chExt cx="1940958" cy="170593"/>
          </a:xfrm>
        </p:grpSpPr>
        <p:sp>
          <p:nvSpPr>
            <p:cNvPr name="Freeform 16" id="16"/>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7" id="17"/>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Monetization (Optional)</a:t>
              </a:r>
            </a:p>
          </p:txBody>
        </p:sp>
      </p:grpSp>
      <p:sp>
        <p:nvSpPr>
          <p:cNvPr name="TextBox 18" id="18"/>
          <p:cNvSpPr txBox="true"/>
          <p:nvPr/>
        </p:nvSpPr>
        <p:spPr>
          <a:xfrm rot="0">
            <a:off x="1049150" y="5635560"/>
            <a:ext cx="7349124" cy="6779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Future updates may include in-app ads or premium features; prioritize core functionality first.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08250" y="2334028"/>
            <a:ext cx="7369574" cy="647719"/>
            <a:chOff x="0" y="0"/>
            <a:chExt cx="1940958" cy="170593"/>
          </a:xfrm>
        </p:grpSpPr>
        <p:sp>
          <p:nvSpPr>
            <p:cNvPr name="Freeform 5" id="5"/>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6" id="6"/>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Limited Experience</a:t>
              </a:r>
            </a:p>
          </p:txBody>
        </p:sp>
      </p:grpSp>
      <p:sp>
        <p:nvSpPr>
          <p:cNvPr name="TextBox 7" id="7"/>
          <p:cNvSpPr txBox="true"/>
          <p:nvPr/>
        </p:nvSpPr>
        <p:spPr>
          <a:xfrm rot="0">
            <a:off x="1008250" y="3269747"/>
            <a:ext cx="7349124" cy="27353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DM Sans"/>
                <a:ea typeface="DM Sans"/>
                <a:cs typeface="DM Sans"/>
                <a:sym typeface="DM Sans"/>
              </a:rPr>
              <a:t>Description: The development team has limited experience in mobile app development, which can lead to challenges in understanding best practices and optimizing the development process.</a:t>
            </a:r>
          </a:p>
          <a:p>
            <a:pPr algn="l" marL="434050" indent="-217025" lvl="1">
              <a:lnSpc>
                <a:spcPts val="2774"/>
              </a:lnSpc>
              <a:spcBef>
                <a:spcPct val="0"/>
              </a:spcBef>
              <a:buFont typeface="Arial"/>
              <a:buChar char="•"/>
            </a:pPr>
            <a:r>
              <a:rPr lang="en-US" sz="2010" spc="197">
                <a:solidFill>
                  <a:srgbClr val="231F20"/>
                </a:solidFill>
                <a:latin typeface="DM Sans"/>
                <a:ea typeface="DM Sans"/>
                <a:cs typeface="DM Sans"/>
                <a:sym typeface="DM Sans"/>
              </a:rPr>
              <a:t>Impact: This may result in longer development times, increased errors, and potential rework.</a:t>
            </a:r>
          </a:p>
          <a:p>
            <a:pPr algn="l" marL="0" indent="0" lvl="0">
              <a:lnSpc>
                <a:spcPts val="2774"/>
              </a:lnSpc>
              <a:spcBef>
                <a:spcPct val="0"/>
              </a:spcBef>
            </a:pPr>
          </a:p>
        </p:txBody>
      </p:sp>
      <p:sp>
        <p:nvSpPr>
          <p:cNvPr name="Freeform 8" id="8"/>
          <p:cNvSpPr/>
          <p:nvPr/>
        </p:nvSpPr>
        <p:spPr>
          <a:xfrm flipH="false" flipV="false" rot="0">
            <a:off x="14761563" y="-4129145"/>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9624341" y="2334028"/>
            <a:ext cx="7369574" cy="647719"/>
            <a:chOff x="0" y="0"/>
            <a:chExt cx="1940958" cy="170593"/>
          </a:xfrm>
        </p:grpSpPr>
        <p:sp>
          <p:nvSpPr>
            <p:cNvPr name="Freeform 11" id="11"/>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2" id="12"/>
            <p:cNvSpPr txBox="true"/>
            <p:nvPr/>
          </p:nvSpPr>
          <p:spPr>
            <a:xfrm>
              <a:off x="0" y="-57150"/>
              <a:ext cx="1940958" cy="227743"/>
            </a:xfrm>
            <a:prstGeom prst="rect">
              <a:avLst/>
            </a:prstGeom>
          </p:spPr>
          <p:txBody>
            <a:bodyPr anchor="ctr" rtlCol="false" tIns="50800" lIns="50800" bIns="50800" rIns="50800"/>
            <a:lstStyle/>
            <a:p>
              <a:pPr algn="ctr">
                <a:lnSpc>
                  <a:spcPts val="4114"/>
                </a:lnSpc>
                <a:spcBef>
                  <a:spcPct val="0"/>
                </a:spcBef>
              </a:pPr>
              <a:r>
                <a:rPr lang="en-US" b="true" sz="2981" spc="29">
                  <a:solidFill>
                    <a:srgbClr val="FFFFFF"/>
                  </a:solidFill>
                  <a:latin typeface="DM Sans Bold"/>
                  <a:ea typeface="DM Sans Bold"/>
                  <a:cs typeface="DM Sans Bold"/>
                  <a:sym typeface="DM Sans Bold"/>
                </a:rPr>
                <a:t>Scope Creep</a:t>
              </a:r>
            </a:p>
          </p:txBody>
        </p:sp>
      </p:grpSp>
      <p:sp>
        <p:nvSpPr>
          <p:cNvPr name="TextBox 13" id="13"/>
          <p:cNvSpPr txBox="true"/>
          <p:nvPr/>
        </p:nvSpPr>
        <p:spPr>
          <a:xfrm rot="0">
            <a:off x="9644791" y="3269747"/>
            <a:ext cx="7349124" cy="23924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DM Sans"/>
                <a:ea typeface="DM Sans"/>
                <a:cs typeface="DM Sans"/>
                <a:sym typeface="DM Sans"/>
              </a:rPr>
              <a:t>Description: As stakeholders provide feedback, there may be a tendency to add new features or change requirements.</a:t>
            </a:r>
          </a:p>
          <a:p>
            <a:pPr algn="l" marL="434050" indent="-217025" lvl="1">
              <a:lnSpc>
                <a:spcPts val="2774"/>
              </a:lnSpc>
              <a:spcBef>
                <a:spcPct val="0"/>
              </a:spcBef>
              <a:buFont typeface="Arial"/>
              <a:buChar char="•"/>
            </a:pPr>
            <a:r>
              <a:rPr lang="en-US" sz="2010" spc="197">
                <a:solidFill>
                  <a:srgbClr val="231F20"/>
                </a:solidFill>
                <a:latin typeface="DM Sans"/>
                <a:ea typeface="DM Sans"/>
                <a:cs typeface="DM Sans"/>
                <a:sym typeface="DM Sans"/>
              </a:rPr>
              <a:t>Impact: This can extend the timeline and strain resources, making it difficult to meet the original project objectives.</a:t>
            </a:r>
          </a:p>
          <a:p>
            <a:pPr algn="l" marL="0" indent="0" lvl="0">
              <a:lnSpc>
                <a:spcPts val="2774"/>
              </a:lnSpc>
              <a:spcBef>
                <a:spcPct val="0"/>
              </a:spcBef>
            </a:pPr>
          </a:p>
        </p:txBody>
      </p:sp>
      <p:grpSp>
        <p:nvGrpSpPr>
          <p:cNvPr name="Group 14" id="14"/>
          <p:cNvGrpSpPr/>
          <p:nvPr/>
        </p:nvGrpSpPr>
        <p:grpSpPr>
          <a:xfrm rot="0">
            <a:off x="1028700" y="6071953"/>
            <a:ext cx="7369574" cy="647719"/>
            <a:chOff x="0" y="0"/>
            <a:chExt cx="1940958" cy="170593"/>
          </a:xfrm>
        </p:grpSpPr>
        <p:sp>
          <p:nvSpPr>
            <p:cNvPr name="Freeform 15" id="15"/>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6" id="16"/>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Tight Timeline</a:t>
              </a:r>
            </a:p>
          </p:txBody>
        </p:sp>
      </p:grpSp>
      <p:sp>
        <p:nvSpPr>
          <p:cNvPr name="TextBox 17" id="17"/>
          <p:cNvSpPr txBox="true"/>
          <p:nvPr/>
        </p:nvSpPr>
        <p:spPr>
          <a:xfrm rot="0">
            <a:off x="1314535" y="6681573"/>
            <a:ext cx="7349124" cy="2392442"/>
          </a:xfrm>
          <a:prstGeom prst="rect">
            <a:avLst/>
          </a:prstGeom>
        </p:spPr>
        <p:txBody>
          <a:bodyPr anchor="t" rtlCol="false" tIns="0" lIns="0" bIns="0" rIns="0">
            <a:spAutoFit/>
          </a:bodyPr>
          <a:lstStyle/>
          <a:p>
            <a:pPr algn="l">
              <a:lnSpc>
                <a:spcPts val="2774"/>
              </a:lnSpc>
            </a:pP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Description: The project has a strict 12-week timeline from concept to launch.</a:t>
            </a:r>
          </a:p>
          <a:p>
            <a:pPr algn="l" marL="434050" indent="-217025" lvl="1">
              <a:lnSpc>
                <a:spcPts val="2774"/>
              </a:lnSpc>
              <a:spcBef>
                <a:spcPct val="0"/>
              </a:spcBef>
              <a:buFont typeface="Arial"/>
              <a:buChar char="•"/>
            </a:pPr>
            <a:r>
              <a:rPr lang="en-US" sz="2010" spc="197">
                <a:solidFill>
                  <a:srgbClr val="231F20"/>
                </a:solidFill>
                <a:latin typeface="DM Sans"/>
                <a:ea typeface="DM Sans"/>
                <a:cs typeface="DM Sans"/>
                <a:sym typeface="DM Sans"/>
              </a:rPr>
              <a:t>Impact: This may lead to rushed development, inadequate testing, and potential compromises on quality if not managed effectively.</a:t>
            </a:r>
          </a:p>
          <a:p>
            <a:pPr algn="l" marL="0" indent="0" lvl="0">
              <a:lnSpc>
                <a:spcPts val="2774"/>
              </a:lnSpc>
              <a:spcBef>
                <a:spcPct val="0"/>
              </a:spcBef>
            </a:pPr>
          </a:p>
        </p:txBody>
      </p:sp>
      <p:grpSp>
        <p:nvGrpSpPr>
          <p:cNvPr name="Group 18" id="18"/>
          <p:cNvGrpSpPr/>
          <p:nvPr/>
        </p:nvGrpSpPr>
        <p:grpSpPr>
          <a:xfrm rot="0">
            <a:off x="9624341" y="6071953"/>
            <a:ext cx="7369574" cy="647719"/>
            <a:chOff x="0" y="0"/>
            <a:chExt cx="1940958" cy="170593"/>
          </a:xfrm>
        </p:grpSpPr>
        <p:sp>
          <p:nvSpPr>
            <p:cNvPr name="Freeform 19" id="19"/>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20" id="20"/>
            <p:cNvSpPr txBox="true"/>
            <p:nvPr/>
          </p:nvSpPr>
          <p:spPr>
            <a:xfrm>
              <a:off x="0" y="-57150"/>
              <a:ext cx="1940958" cy="227743"/>
            </a:xfrm>
            <a:prstGeom prst="rect">
              <a:avLst/>
            </a:prstGeom>
          </p:spPr>
          <p:txBody>
            <a:bodyPr anchor="ctr" rtlCol="false" tIns="50800" lIns="50800" bIns="50800" rIns="50800"/>
            <a:lstStyle/>
            <a:p>
              <a:pPr algn="ctr">
                <a:lnSpc>
                  <a:spcPts val="4114"/>
                </a:lnSpc>
                <a:spcBef>
                  <a:spcPct val="0"/>
                </a:spcBef>
              </a:pPr>
              <a:r>
                <a:rPr lang="en-US" b="true" sz="2981" spc="29">
                  <a:solidFill>
                    <a:srgbClr val="FFFFFF"/>
                  </a:solidFill>
                  <a:latin typeface="DM Sans Bold"/>
                  <a:ea typeface="DM Sans Bold"/>
                  <a:cs typeface="DM Sans Bold"/>
                  <a:sym typeface="DM Sans Bold"/>
                </a:rPr>
                <a:t> Technical Challenges</a:t>
              </a:r>
            </a:p>
          </p:txBody>
        </p:sp>
      </p:grpSp>
      <p:sp>
        <p:nvSpPr>
          <p:cNvPr name="TextBox 21" id="21"/>
          <p:cNvSpPr txBox="true"/>
          <p:nvPr/>
        </p:nvSpPr>
        <p:spPr>
          <a:xfrm rot="0">
            <a:off x="9624341" y="7005423"/>
            <a:ext cx="7349124" cy="23924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DM Sans"/>
                <a:ea typeface="DM Sans"/>
                <a:cs typeface="DM Sans"/>
                <a:sym typeface="DM Sans"/>
              </a:rPr>
              <a:t>Description: Integrating various technologies and ensuring compatibility between iOS and Android platforms can be complex.</a:t>
            </a: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Impact: Technical issues may arise, leading to delays and requiring additional resources for troubleshooting.</a:t>
            </a:r>
          </a:p>
          <a:p>
            <a:pPr algn="l" marL="0" indent="0" lvl="0">
              <a:lnSpc>
                <a:spcPts val="2774"/>
              </a:lnSpc>
              <a:spcBef>
                <a:spcPct val="0"/>
              </a:spcBef>
            </a:pPr>
          </a:p>
        </p:txBody>
      </p:sp>
      <p:grpSp>
        <p:nvGrpSpPr>
          <p:cNvPr name="Group 22" id="22"/>
          <p:cNvGrpSpPr/>
          <p:nvPr/>
        </p:nvGrpSpPr>
        <p:grpSpPr>
          <a:xfrm rot="0">
            <a:off x="0" y="4315"/>
            <a:ext cx="18288000" cy="2048770"/>
            <a:chOff x="0" y="0"/>
            <a:chExt cx="4816593" cy="539594"/>
          </a:xfrm>
        </p:grpSpPr>
        <p:sp>
          <p:nvSpPr>
            <p:cNvPr name="Freeform 23" id="23"/>
            <p:cNvSpPr/>
            <p:nvPr/>
          </p:nvSpPr>
          <p:spPr>
            <a:xfrm flipH="false" flipV="false" rot="0">
              <a:off x="0" y="0"/>
              <a:ext cx="4816592" cy="539594"/>
            </a:xfrm>
            <a:custGeom>
              <a:avLst/>
              <a:gdLst/>
              <a:ahLst/>
              <a:cxnLst/>
              <a:rect r="r" b="b" t="t" l="l"/>
              <a:pathLst>
                <a:path h="539594" w="4816592">
                  <a:moveTo>
                    <a:pt x="0" y="0"/>
                  </a:moveTo>
                  <a:lnTo>
                    <a:pt x="4816592" y="0"/>
                  </a:lnTo>
                  <a:lnTo>
                    <a:pt x="4816592" y="539594"/>
                  </a:lnTo>
                  <a:lnTo>
                    <a:pt x="0" y="539594"/>
                  </a:lnTo>
                  <a:close/>
                </a:path>
              </a:pathLst>
            </a:custGeom>
            <a:solidFill>
              <a:srgbClr val="1A1A1A"/>
            </a:solidFill>
          </p:spPr>
        </p:sp>
        <p:sp>
          <p:nvSpPr>
            <p:cNvPr name="TextBox 24" id="24"/>
            <p:cNvSpPr txBox="true"/>
            <p:nvPr/>
          </p:nvSpPr>
          <p:spPr>
            <a:xfrm>
              <a:off x="0" y="-19050"/>
              <a:ext cx="4816593" cy="558644"/>
            </a:xfrm>
            <a:prstGeom prst="rect">
              <a:avLst/>
            </a:prstGeom>
          </p:spPr>
          <p:txBody>
            <a:bodyPr anchor="ctr" rtlCol="false" tIns="50800" lIns="50800" bIns="50800" rIns="50800"/>
            <a:lstStyle/>
            <a:p>
              <a:pPr algn="ctr">
                <a:lnSpc>
                  <a:spcPts val="2859"/>
                </a:lnSpc>
              </a:pPr>
            </a:p>
          </p:txBody>
        </p:sp>
      </p:grpSp>
      <p:sp>
        <p:nvSpPr>
          <p:cNvPr name="TextBox 25" id="25"/>
          <p:cNvSpPr txBox="true"/>
          <p:nvPr/>
        </p:nvSpPr>
        <p:spPr>
          <a:xfrm rot="0">
            <a:off x="2286288" y="201212"/>
            <a:ext cx="12142171" cy="1578776"/>
          </a:xfrm>
          <a:prstGeom prst="rect">
            <a:avLst/>
          </a:prstGeom>
        </p:spPr>
        <p:txBody>
          <a:bodyPr anchor="t" rtlCol="false" tIns="0" lIns="0" bIns="0" rIns="0">
            <a:spAutoFit/>
          </a:bodyPr>
          <a:lstStyle/>
          <a:p>
            <a:pPr algn="ctr">
              <a:lnSpc>
                <a:spcPts val="6372"/>
              </a:lnSpc>
            </a:pPr>
            <a:r>
              <a:rPr lang="en-US" b="true" sz="4617" spc="244">
                <a:solidFill>
                  <a:srgbClr val="FFFAEB"/>
                </a:solidFill>
                <a:latin typeface="Oswald Bold"/>
                <a:ea typeface="Oswald Bold"/>
                <a:cs typeface="Oswald Bold"/>
                <a:sym typeface="Oswald Bold"/>
              </a:rPr>
              <a:t>Project difficulties how to overcome expense management system</a:t>
            </a:r>
          </a:p>
        </p:txBody>
      </p:sp>
      <p:sp>
        <p:nvSpPr>
          <p:cNvPr name="Freeform 26" id="26"/>
          <p:cNvSpPr/>
          <p:nvPr/>
        </p:nvSpPr>
        <p:spPr>
          <a:xfrm flipH="false" flipV="false" rot="0">
            <a:off x="15336726" y="-3903433"/>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08250" y="2334028"/>
            <a:ext cx="7369574" cy="649969"/>
            <a:chOff x="0" y="0"/>
            <a:chExt cx="1940958" cy="171185"/>
          </a:xfrm>
        </p:grpSpPr>
        <p:sp>
          <p:nvSpPr>
            <p:cNvPr name="Freeform 5" id="5"/>
            <p:cNvSpPr/>
            <p:nvPr/>
          </p:nvSpPr>
          <p:spPr>
            <a:xfrm flipH="false" flipV="false" rot="0">
              <a:off x="0" y="0"/>
              <a:ext cx="1940958" cy="171185"/>
            </a:xfrm>
            <a:custGeom>
              <a:avLst/>
              <a:gdLst/>
              <a:ahLst/>
              <a:cxnLst/>
              <a:rect r="r" b="b" t="t" l="l"/>
              <a:pathLst>
                <a:path h="171185" w="1940958">
                  <a:moveTo>
                    <a:pt x="0" y="0"/>
                  </a:moveTo>
                  <a:lnTo>
                    <a:pt x="1940958" y="0"/>
                  </a:lnTo>
                  <a:lnTo>
                    <a:pt x="1940958" y="171185"/>
                  </a:lnTo>
                  <a:lnTo>
                    <a:pt x="0" y="171185"/>
                  </a:lnTo>
                  <a:close/>
                </a:path>
              </a:pathLst>
            </a:custGeom>
            <a:solidFill>
              <a:srgbClr val="1A1A1A"/>
            </a:solidFill>
          </p:spPr>
        </p:sp>
        <p:sp>
          <p:nvSpPr>
            <p:cNvPr name="TextBox 6" id="6"/>
            <p:cNvSpPr txBox="true"/>
            <p:nvPr/>
          </p:nvSpPr>
          <p:spPr>
            <a:xfrm>
              <a:off x="0" y="-57150"/>
              <a:ext cx="1940958" cy="228335"/>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Data Security and Privacy</a:t>
              </a:r>
            </a:p>
          </p:txBody>
        </p:sp>
      </p:grpSp>
      <p:sp>
        <p:nvSpPr>
          <p:cNvPr name="TextBox 7" id="7"/>
          <p:cNvSpPr txBox="true"/>
          <p:nvPr/>
        </p:nvSpPr>
        <p:spPr>
          <a:xfrm rot="0">
            <a:off x="-928081" y="388970"/>
            <a:ext cx="13942226" cy="1165161"/>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 Difficulties of the project</a:t>
            </a:r>
          </a:p>
        </p:txBody>
      </p:sp>
      <p:sp>
        <p:nvSpPr>
          <p:cNvPr name="TextBox 8" id="8"/>
          <p:cNvSpPr txBox="true"/>
          <p:nvPr/>
        </p:nvSpPr>
        <p:spPr>
          <a:xfrm rot="0">
            <a:off x="1008250" y="3083556"/>
            <a:ext cx="7349124" cy="34211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DM Sans"/>
                <a:ea typeface="DM Sans"/>
                <a:cs typeface="DM Sans"/>
                <a:sym typeface="DM Sans"/>
              </a:rPr>
              <a:t>Description: Ensuring the security of user data and compliance with data protection regulations (e.g., GDPR) is critical.</a:t>
            </a:r>
          </a:p>
          <a:p>
            <a:pPr algn="l">
              <a:lnSpc>
                <a:spcPts val="2774"/>
              </a:lnSpc>
            </a:pP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Impact: Implementing adequate security measures may require additional time and expertise, potentially impacting the project timeline.</a:t>
            </a:r>
          </a:p>
          <a:p>
            <a:pPr algn="l">
              <a:lnSpc>
                <a:spcPts val="2774"/>
              </a:lnSpc>
              <a:spcBef>
                <a:spcPct val="0"/>
              </a:spcBef>
            </a:pPr>
          </a:p>
          <a:p>
            <a:pPr algn="l" marL="0" indent="0" lvl="0">
              <a:lnSpc>
                <a:spcPts val="2774"/>
              </a:lnSpc>
              <a:spcBef>
                <a:spcPct val="0"/>
              </a:spcBef>
            </a:pPr>
          </a:p>
        </p:txBody>
      </p:sp>
      <p:sp>
        <p:nvSpPr>
          <p:cNvPr name="Freeform 9" id="9"/>
          <p:cNvSpPr/>
          <p:nvPr/>
        </p:nvSpPr>
        <p:spPr>
          <a:xfrm flipH="false" flipV="false" rot="0">
            <a:off x="14479722" y="-4833750"/>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176364">
            <a:off x="-4527892" y="6685755"/>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624341" y="2334028"/>
            <a:ext cx="7369574" cy="647719"/>
            <a:chOff x="0" y="0"/>
            <a:chExt cx="1940958" cy="170593"/>
          </a:xfrm>
        </p:grpSpPr>
        <p:sp>
          <p:nvSpPr>
            <p:cNvPr name="Freeform 12" id="12"/>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3" id="13"/>
            <p:cNvSpPr txBox="true"/>
            <p:nvPr/>
          </p:nvSpPr>
          <p:spPr>
            <a:xfrm>
              <a:off x="0" y="-57150"/>
              <a:ext cx="1940958" cy="227743"/>
            </a:xfrm>
            <a:prstGeom prst="rect">
              <a:avLst/>
            </a:prstGeom>
          </p:spPr>
          <p:txBody>
            <a:bodyPr anchor="ctr" rtlCol="false" tIns="50800" lIns="50800" bIns="50800" rIns="50800"/>
            <a:lstStyle/>
            <a:p>
              <a:pPr algn="ctr">
                <a:lnSpc>
                  <a:spcPts val="4114"/>
                </a:lnSpc>
                <a:spcBef>
                  <a:spcPct val="0"/>
                </a:spcBef>
              </a:pPr>
              <a:r>
                <a:rPr lang="en-US" b="true" sz="2981" spc="29">
                  <a:solidFill>
                    <a:srgbClr val="FFFFFF"/>
                  </a:solidFill>
                  <a:latin typeface="DM Sans Bold"/>
                  <a:ea typeface="DM Sans Bold"/>
                  <a:cs typeface="DM Sans Bold"/>
                  <a:sym typeface="DM Sans Bold"/>
                </a:rPr>
                <a:t> Resource Constraints</a:t>
              </a:r>
            </a:p>
          </p:txBody>
        </p:sp>
      </p:grpSp>
      <p:sp>
        <p:nvSpPr>
          <p:cNvPr name="TextBox 14" id="14"/>
          <p:cNvSpPr txBox="true"/>
          <p:nvPr/>
        </p:nvSpPr>
        <p:spPr>
          <a:xfrm rot="0">
            <a:off x="9644791" y="3083556"/>
            <a:ext cx="7349124" cy="27353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DM Sans"/>
                <a:ea typeface="DM Sans"/>
                <a:cs typeface="DM Sans"/>
                <a:sym typeface="DM Sans"/>
              </a:rPr>
              <a:t>Description: The project operates with a limited budget and a small team, which can restrict the scope of development and marketing efforts.</a:t>
            </a:r>
          </a:p>
          <a:p>
            <a:pPr algn="l">
              <a:lnSpc>
                <a:spcPts val="2774"/>
              </a:lnSpc>
            </a:pP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Impact: This can lead to compromises in features, marketing strategies, and overall project quality.</a:t>
            </a:r>
          </a:p>
          <a:p>
            <a:pPr algn="l" marL="0" indent="0" lvl="0">
              <a:lnSpc>
                <a:spcPts val="2774"/>
              </a:lnSpc>
              <a:spcBef>
                <a:spcPct val="0"/>
              </a:spcBef>
            </a:pPr>
          </a:p>
        </p:txBody>
      </p:sp>
      <p:grpSp>
        <p:nvGrpSpPr>
          <p:cNvPr name="Group 15" id="15"/>
          <p:cNvGrpSpPr/>
          <p:nvPr/>
        </p:nvGrpSpPr>
        <p:grpSpPr>
          <a:xfrm rot="0">
            <a:off x="1028700" y="6071953"/>
            <a:ext cx="7369574" cy="647719"/>
            <a:chOff x="0" y="0"/>
            <a:chExt cx="1940958" cy="170593"/>
          </a:xfrm>
        </p:grpSpPr>
        <p:sp>
          <p:nvSpPr>
            <p:cNvPr name="Freeform 16" id="16"/>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7" id="17"/>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 Offline Functionality</a:t>
              </a:r>
            </a:p>
          </p:txBody>
        </p:sp>
      </p:grpSp>
      <p:sp>
        <p:nvSpPr>
          <p:cNvPr name="TextBox 18" id="18"/>
          <p:cNvSpPr txBox="true"/>
          <p:nvPr/>
        </p:nvSpPr>
        <p:spPr>
          <a:xfrm rot="0">
            <a:off x="1028700" y="7005423"/>
            <a:ext cx="7349124" cy="34211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DM Sans"/>
                <a:ea typeface="DM Sans"/>
                <a:cs typeface="DM Sans"/>
                <a:sym typeface="DM Sans"/>
              </a:rPr>
              <a:t>Description: Ensuring the app functions effectively without an internet connection adds complexity to the design and development.</a:t>
            </a:r>
          </a:p>
          <a:p>
            <a:pPr algn="l">
              <a:lnSpc>
                <a:spcPts val="2774"/>
              </a:lnSpc>
            </a:pP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Impact: This may require additional development effort and testing to ensure data synchronization when connectivity is restored.</a:t>
            </a:r>
          </a:p>
          <a:p>
            <a:pPr algn="l">
              <a:lnSpc>
                <a:spcPts val="2774"/>
              </a:lnSpc>
            </a:pPr>
          </a:p>
          <a:p>
            <a:pPr algn="l">
              <a:lnSpc>
                <a:spcPts val="2774"/>
              </a:lnSpc>
              <a:spcBef>
                <a:spcPct val="0"/>
              </a:spcBef>
            </a:pPr>
          </a:p>
          <a:p>
            <a:pPr algn="l" marL="0" indent="0" lvl="0">
              <a:lnSpc>
                <a:spcPts val="2774"/>
              </a:lnSpc>
              <a:spcBef>
                <a:spcPct val="0"/>
              </a:spcBef>
            </a:pPr>
          </a:p>
        </p:txBody>
      </p:sp>
      <p:grpSp>
        <p:nvGrpSpPr>
          <p:cNvPr name="Group 19" id="19"/>
          <p:cNvGrpSpPr/>
          <p:nvPr/>
        </p:nvGrpSpPr>
        <p:grpSpPr>
          <a:xfrm rot="0">
            <a:off x="9624341" y="6071953"/>
            <a:ext cx="7369574" cy="647719"/>
            <a:chOff x="0" y="0"/>
            <a:chExt cx="1940958" cy="170593"/>
          </a:xfrm>
        </p:grpSpPr>
        <p:sp>
          <p:nvSpPr>
            <p:cNvPr name="Freeform 20" id="20"/>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21" id="21"/>
            <p:cNvSpPr txBox="true"/>
            <p:nvPr/>
          </p:nvSpPr>
          <p:spPr>
            <a:xfrm>
              <a:off x="0" y="-57150"/>
              <a:ext cx="1940958" cy="227743"/>
            </a:xfrm>
            <a:prstGeom prst="rect">
              <a:avLst/>
            </a:prstGeom>
          </p:spPr>
          <p:txBody>
            <a:bodyPr anchor="ctr" rtlCol="false" tIns="50800" lIns="50800" bIns="50800" rIns="50800"/>
            <a:lstStyle/>
            <a:p>
              <a:pPr algn="ctr">
                <a:lnSpc>
                  <a:spcPts val="4114"/>
                </a:lnSpc>
                <a:spcBef>
                  <a:spcPct val="0"/>
                </a:spcBef>
              </a:pPr>
              <a:r>
                <a:rPr lang="en-US" b="true" sz="2981" spc="29">
                  <a:solidFill>
                    <a:srgbClr val="FFFFFF"/>
                  </a:solidFill>
                  <a:latin typeface="DM Sans Bold"/>
                  <a:ea typeface="DM Sans Bold"/>
                  <a:cs typeface="DM Sans Bold"/>
                  <a:sym typeface="DM Sans Bold"/>
                </a:rPr>
                <a:t> Feedback Management</a:t>
              </a:r>
            </a:p>
          </p:txBody>
        </p:sp>
      </p:grpSp>
      <p:sp>
        <p:nvSpPr>
          <p:cNvPr name="TextBox 22" id="22"/>
          <p:cNvSpPr txBox="true"/>
          <p:nvPr/>
        </p:nvSpPr>
        <p:spPr>
          <a:xfrm rot="0">
            <a:off x="9624341" y="7005423"/>
            <a:ext cx="7349124" cy="27353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DM Sans"/>
                <a:ea typeface="DM Sans"/>
                <a:cs typeface="DM Sans"/>
                <a:sym typeface="DM Sans"/>
              </a:rPr>
              <a:t>Description: Collecting and implementing user feedback effectively is essential for improving the app.</a:t>
            </a:r>
          </a:p>
          <a:p>
            <a:pPr algn="l">
              <a:lnSpc>
                <a:spcPts val="2774"/>
              </a:lnSpc>
            </a:pP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Impact: Poorly managed feedback processes can result in misaligned features and user dissatisfaction.</a:t>
            </a:r>
          </a:p>
          <a:p>
            <a:pPr algn="l" marL="0" indent="0" lvl="0">
              <a:lnSpc>
                <a:spcPts val="2774"/>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08250" y="2334028"/>
            <a:ext cx="7369574" cy="647719"/>
            <a:chOff x="0" y="0"/>
            <a:chExt cx="1940958" cy="170593"/>
          </a:xfrm>
        </p:grpSpPr>
        <p:sp>
          <p:nvSpPr>
            <p:cNvPr name="Freeform 5" id="5"/>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6" id="6"/>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Limited Experience</a:t>
              </a:r>
            </a:p>
          </p:txBody>
        </p:sp>
      </p:grpSp>
      <p:sp>
        <p:nvSpPr>
          <p:cNvPr name="TextBox 7" id="7"/>
          <p:cNvSpPr txBox="true"/>
          <p:nvPr/>
        </p:nvSpPr>
        <p:spPr>
          <a:xfrm rot="0">
            <a:off x="1008250" y="3219872"/>
            <a:ext cx="7349124" cy="37640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DM Sans"/>
                <a:ea typeface="DM Sans"/>
                <a:cs typeface="DM Sans"/>
                <a:sym typeface="DM Sans"/>
              </a:rPr>
              <a:t>Training and Workshops: Invest in training sessions and workshops on mobile development best practices and tools.</a:t>
            </a: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Mentorship: Pair less experienced developers with seasoned mentors who can provide guidance and support.</a:t>
            </a: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Incremental Learning: Start with smaller, less complex features to allow the team to build confidence and skills progressively.</a:t>
            </a:r>
          </a:p>
          <a:p>
            <a:pPr algn="l">
              <a:lnSpc>
                <a:spcPts val="2774"/>
              </a:lnSpc>
            </a:pPr>
          </a:p>
          <a:p>
            <a:pPr algn="l" marL="0" indent="0" lvl="0">
              <a:lnSpc>
                <a:spcPts val="2774"/>
              </a:lnSpc>
              <a:spcBef>
                <a:spcPct val="0"/>
              </a:spcBef>
            </a:pPr>
          </a:p>
        </p:txBody>
      </p:sp>
      <p:sp>
        <p:nvSpPr>
          <p:cNvPr name="Freeform 8" id="8"/>
          <p:cNvSpPr/>
          <p:nvPr/>
        </p:nvSpPr>
        <p:spPr>
          <a:xfrm flipH="false" flipV="false" rot="0">
            <a:off x="14761563" y="-4129145"/>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9624341" y="2334028"/>
            <a:ext cx="7369574" cy="647719"/>
            <a:chOff x="0" y="0"/>
            <a:chExt cx="1940958" cy="170593"/>
          </a:xfrm>
        </p:grpSpPr>
        <p:sp>
          <p:nvSpPr>
            <p:cNvPr name="Freeform 11" id="11"/>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2" id="12"/>
            <p:cNvSpPr txBox="true"/>
            <p:nvPr/>
          </p:nvSpPr>
          <p:spPr>
            <a:xfrm>
              <a:off x="0" y="-57150"/>
              <a:ext cx="1940958" cy="227743"/>
            </a:xfrm>
            <a:prstGeom prst="rect">
              <a:avLst/>
            </a:prstGeom>
          </p:spPr>
          <p:txBody>
            <a:bodyPr anchor="ctr" rtlCol="false" tIns="50800" lIns="50800" bIns="50800" rIns="50800"/>
            <a:lstStyle/>
            <a:p>
              <a:pPr algn="ctr">
                <a:lnSpc>
                  <a:spcPts val="4114"/>
                </a:lnSpc>
                <a:spcBef>
                  <a:spcPct val="0"/>
                </a:spcBef>
              </a:pPr>
              <a:r>
                <a:rPr lang="en-US" b="true" sz="2981" spc="29">
                  <a:solidFill>
                    <a:srgbClr val="FFFFFF"/>
                  </a:solidFill>
                  <a:latin typeface="DM Sans Bold"/>
                  <a:ea typeface="DM Sans Bold"/>
                  <a:cs typeface="DM Sans Bold"/>
                  <a:sym typeface="DM Sans Bold"/>
                </a:rPr>
                <a:t>Scope Creep</a:t>
              </a:r>
            </a:p>
          </p:txBody>
        </p:sp>
      </p:grpSp>
      <p:sp>
        <p:nvSpPr>
          <p:cNvPr name="TextBox 13" id="13"/>
          <p:cNvSpPr txBox="true"/>
          <p:nvPr/>
        </p:nvSpPr>
        <p:spPr>
          <a:xfrm rot="0">
            <a:off x="9624341" y="3101096"/>
            <a:ext cx="7349124" cy="41069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DM Sans"/>
                <a:ea typeface="DM Sans"/>
                <a:cs typeface="DM Sans"/>
                <a:sym typeface="DM Sans"/>
              </a:rPr>
              <a:t>Change Control Process: Establish a formal process for evaluating and approving changes to the project scope, including impact assessments.</a:t>
            </a: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Clear Requirements Documentation: Ensure that project requirements are well-documented and agreed upon at the start to minimize misunderstandings.</a:t>
            </a: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Stakeholder Engagement: Regularly communicate with stakeholders to manage expectations and clarify priorities.</a:t>
            </a:r>
          </a:p>
          <a:p>
            <a:pPr algn="l" marL="0" indent="0" lvl="0">
              <a:lnSpc>
                <a:spcPts val="2774"/>
              </a:lnSpc>
              <a:spcBef>
                <a:spcPct val="0"/>
              </a:spcBef>
            </a:pPr>
          </a:p>
        </p:txBody>
      </p:sp>
      <p:grpSp>
        <p:nvGrpSpPr>
          <p:cNvPr name="Group 14" id="14"/>
          <p:cNvGrpSpPr/>
          <p:nvPr/>
        </p:nvGrpSpPr>
        <p:grpSpPr>
          <a:xfrm rot="0">
            <a:off x="1774426" y="6476775"/>
            <a:ext cx="7369574" cy="647719"/>
            <a:chOff x="0" y="0"/>
            <a:chExt cx="1940958" cy="170593"/>
          </a:xfrm>
        </p:grpSpPr>
        <p:sp>
          <p:nvSpPr>
            <p:cNvPr name="Freeform 15" id="15"/>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6" id="16"/>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Tight Timeline</a:t>
              </a:r>
            </a:p>
          </p:txBody>
        </p:sp>
      </p:grpSp>
      <p:sp>
        <p:nvSpPr>
          <p:cNvPr name="TextBox 17" id="17"/>
          <p:cNvSpPr txBox="true"/>
          <p:nvPr/>
        </p:nvSpPr>
        <p:spPr>
          <a:xfrm rot="0">
            <a:off x="2030970" y="7479767"/>
            <a:ext cx="7369574" cy="2958219"/>
          </a:xfrm>
          <a:prstGeom prst="rect">
            <a:avLst/>
          </a:prstGeom>
        </p:spPr>
        <p:txBody>
          <a:bodyPr anchor="t" rtlCol="false" tIns="0" lIns="0" bIns="0" rIns="0">
            <a:spAutoFit/>
          </a:bodyPr>
          <a:lstStyle/>
          <a:p>
            <a:pPr algn="l" marL="375878" indent="-187939" lvl="1">
              <a:lnSpc>
                <a:spcPts val="2402"/>
              </a:lnSpc>
              <a:buFont typeface="Arial"/>
              <a:buChar char="•"/>
            </a:pPr>
            <a:r>
              <a:rPr lang="en-US" sz="1740" spc="170">
                <a:solidFill>
                  <a:srgbClr val="231F20"/>
                </a:solidFill>
                <a:latin typeface="DM Sans"/>
                <a:ea typeface="DM Sans"/>
                <a:cs typeface="DM Sans"/>
                <a:sym typeface="DM Sans"/>
              </a:rPr>
              <a:t>Agile Methodology: Adopt an Agile approach to break the project into manageable sprints, allowing for regular assessments and adjustments.</a:t>
            </a:r>
          </a:p>
          <a:p>
            <a:pPr algn="l" marL="375878" indent="-187939" lvl="1">
              <a:lnSpc>
                <a:spcPts val="2402"/>
              </a:lnSpc>
              <a:buFont typeface="Arial"/>
              <a:buChar char="•"/>
            </a:pPr>
            <a:r>
              <a:rPr lang="en-US" sz="1740" spc="170">
                <a:solidFill>
                  <a:srgbClr val="231F20"/>
                </a:solidFill>
                <a:latin typeface="DM Sans"/>
                <a:ea typeface="DM Sans"/>
                <a:cs typeface="DM Sans"/>
                <a:sym typeface="DM Sans"/>
              </a:rPr>
              <a:t>Prioritiz</a:t>
            </a:r>
            <a:r>
              <a:rPr lang="en-US" sz="1740" spc="170">
                <a:solidFill>
                  <a:srgbClr val="231F20"/>
                </a:solidFill>
                <a:latin typeface="DM Sans"/>
                <a:ea typeface="DM Sans"/>
                <a:cs typeface="DM Sans"/>
                <a:sym typeface="DM Sans"/>
              </a:rPr>
              <a:t>ation: Focus on core functionalities first, deferring non-essential features to later phases or updates.</a:t>
            </a:r>
          </a:p>
          <a:p>
            <a:pPr algn="l" marL="375878" indent="-187939" lvl="1">
              <a:lnSpc>
                <a:spcPts val="2402"/>
              </a:lnSpc>
              <a:spcBef>
                <a:spcPct val="0"/>
              </a:spcBef>
              <a:buFont typeface="Arial"/>
              <a:buChar char="•"/>
            </a:pPr>
            <a:r>
              <a:rPr lang="en-US" sz="1740" spc="170">
                <a:solidFill>
                  <a:srgbClr val="231F20"/>
                </a:solidFill>
                <a:latin typeface="DM Sans"/>
                <a:ea typeface="DM Sans"/>
                <a:cs typeface="DM Sans"/>
                <a:sym typeface="DM Sans"/>
              </a:rPr>
              <a:t>Regular Milestones: Set clear milestones and deadlines to keep the team accountable and ensure steady progress.</a:t>
            </a:r>
          </a:p>
          <a:p>
            <a:pPr algn="l" marL="0" indent="0" lvl="0">
              <a:lnSpc>
                <a:spcPts val="2402"/>
              </a:lnSpc>
              <a:spcBef>
                <a:spcPct val="0"/>
              </a:spcBef>
            </a:pPr>
          </a:p>
        </p:txBody>
      </p:sp>
      <p:grpSp>
        <p:nvGrpSpPr>
          <p:cNvPr name="Group 18" id="18"/>
          <p:cNvGrpSpPr/>
          <p:nvPr/>
        </p:nvGrpSpPr>
        <p:grpSpPr>
          <a:xfrm rot="0">
            <a:off x="0" y="4315"/>
            <a:ext cx="18288000" cy="2048770"/>
            <a:chOff x="0" y="0"/>
            <a:chExt cx="4816593" cy="539594"/>
          </a:xfrm>
        </p:grpSpPr>
        <p:sp>
          <p:nvSpPr>
            <p:cNvPr name="Freeform 19" id="19"/>
            <p:cNvSpPr/>
            <p:nvPr/>
          </p:nvSpPr>
          <p:spPr>
            <a:xfrm flipH="false" flipV="false" rot="0">
              <a:off x="0" y="0"/>
              <a:ext cx="4816592" cy="539594"/>
            </a:xfrm>
            <a:custGeom>
              <a:avLst/>
              <a:gdLst/>
              <a:ahLst/>
              <a:cxnLst/>
              <a:rect r="r" b="b" t="t" l="l"/>
              <a:pathLst>
                <a:path h="539594" w="4816592">
                  <a:moveTo>
                    <a:pt x="0" y="0"/>
                  </a:moveTo>
                  <a:lnTo>
                    <a:pt x="4816592" y="0"/>
                  </a:lnTo>
                  <a:lnTo>
                    <a:pt x="4816592" y="539594"/>
                  </a:lnTo>
                  <a:lnTo>
                    <a:pt x="0" y="539594"/>
                  </a:lnTo>
                  <a:close/>
                </a:path>
              </a:pathLst>
            </a:custGeom>
            <a:solidFill>
              <a:srgbClr val="1A1A1A"/>
            </a:solidFill>
          </p:spPr>
        </p:sp>
        <p:sp>
          <p:nvSpPr>
            <p:cNvPr name="TextBox 20" id="20"/>
            <p:cNvSpPr txBox="true"/>
            <p:nvPr/>
          </p:nvSpPr>
          <p:spPr>
            <a:xfrm>
              <a:off x="0" y="-19050"/>
              <a:ext cx="4816593" cy="558644"/>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2286288" y="443687"/>
            <a:ext cx="12142171" cy="1065250"/>
          </a:xfrm>
          <a:prstGeom prst="rect">
            <a:avLst/>
          </a:prstGeom>
        </p:spPr>
        <p:txBody>
          <a:bodyPr anchor="t" rtlCol="false" tIns="0" lIns="0" bIns="0" rIns="0">
            <a:spAutoFit/>
          </a:bodyPr>
          <a:lstStyle/>
          <a:p>
            <a:pPr algn="ctr">
              <a:lnSpc>
                <a:spcPts val="8718"/>
              </a:lnSpc>
            </a:pPr>
            <a:r>
              <a:rPr lang="en-US" b="true" sz="6317" spc="334">
                <a:solidFill>
                  <a:srgbClr val="FFFAEB"/>
                </a:solidFill>
                <a:latin typeface="Oswald Bold"/>
                <a:ea typeface="Oswald Bold"/>
                <a:cs typeface="Oswald Bold"/>
                <a:sym typeface="Oswald Bold"/>
              </a:rPr>
              <a:t>strategy to overcome difficulties</a:t>
            </a:r>
          </a:p>
        </p:txBody>
      </p:sp>
      <p:sp>
        <p:nvSpPr>
          <p:cNvPr name="Freeform 22" id="22"/>
          <p:cNvSpPr/>
          <p:nvPr/>
        </p:nvSpPr>
        <p:spPr>
          <a:xfrm flipH="false" flipV="false" rot="0">
            <a:off x="15336726" y="-3903433"/>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807412" y="5744675"/>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224511" y="3060659"/>
            <a:ext cx="1400485" cy="3809604"/>
            <a:chOff x="0" y="0"/>
            <a:chExt cx="368852" cy="1003353"/>
          </a:xfrm>
        </p:grpSpPr>
        <p:sp>
          <p:nvSpPr>
            <p:cNvPr name="Freeform 4" id="4"/>
            <p:cNvSpPr/>
            <p:nvPr/>
          </p:nvSpPr>
          <p:spPr>
            <a:xfrm flipH="false" flipV="false" rot="0">
              <a:off x="0" y="0"/>
              <a:ext cx="368852" cy="1003353"/>
            </a:xfrm>
            <a:custGeom>
              <a:avLst/>
              <a:gdLst/>
              <a:ahLst/>
              <a:cxnLst/>
              <a:rect r="r" b="b" t="t" l="l"/>
              <a:pathLst>
                <a:path h="1003353" w="368852">
                  <a:moveTo>
                    <a:pt x="0" y="0"/>
                  </a:moveTo>
                  <a:lnTo>
                    <a:pt x="368852" y="0"/>
                  </a:lnTo>
                  <a:lnTo>
                    <a:pt x="368852" y="1003353"/>
                  </a:lnTo>
                  <a:lnTo>
                    <a:pt x="0" y="1003353"/>
                  </a:lnTo>
                  <a:close/>
                </a:path>
              </a:pathLst>
            </a:custGeom>
            <a:solidFill>
              <a:srgbClr val="CCCCCC"/>
            </a:solidFill>
          </p:spPr>
        </p:sp>
        <p:sp>
          <p:nvSpPr>
            <p:cNvPr name="TextBox 5" id="5"/>
            <p:cNvSpPr txBox="true"/>
            <p:nvPr/>
          </p:nvSpPr>
          <p:spPr>
            <a:xfrm>
              <a:off x="0" y="-19050"/>
              <a:ext cx="368852" cy="1022403"/>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b="true" sz="9981" spc="978">
                <a:solidFill>
                  <a:srgbClr val="231F20"/>
                </a:solidFill>
                <a:latin typeface="Oswald Bold"/>
                <a:ea typeface="Oswald Bold"/>
                <a:cs typeface="Oswald Bold"/>
                <a:sym typeface="Oswald Bold"/>
              </a:rPr>
              <a:t>MEMBERS</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436543" y="3384146"/>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01</a:t>
            </a:r>
          </a:p>
        </p:txBody>
      </p:sp>
      <p:sp>
        <p:nvSpPr>
          <p:cNvPr name="TextBox 9" id="9"/>
          <p:cNvSpPr txBox="true"/>
          <p:nvPr/>
        </p:nvSpPr>
        <p:spPr>
          <a:xfrm rot="0">
            <a:off x="4436543" y="4181266"/>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02</a:t>
            </a:r>
          </a:p>
        </p:txBody>
      </p:sp>
      <p:sp>
        <p:nvSpPr>
          <p:cNvPr name="TextBox 10" id="10"/>
          <p:cNvSpPr txBox="true"/>
          <p:nvPr/>
        </p:nvSpPr>
        <p:spPr>
          <a:xfrm rot="0">
            <a:off x="4436543" y="5062423"/>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03</a:t>
            </a:r>
          </a:p>
        </p:txBody>
      </p:sp>
      <p:sp>
        <p:nvSpPr>
          <p:cNvPr name="TextBox 11" id="11"/>
          <p:cNvSpPr txBox="true"/>
          <p:nvPr/>
        </p:nvSpPr>
        <p:spPr>
          <a:xfrm rot="0">
            <a:off x="4436543" y="5859542"/>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04</a:t>
            </a:r>
          </a:p>
        </p:txBody>
      </p:sp>
      <p:sp>
        <p:nvSpPr>
          <p:cNvPr name="TextBox 12" id="12"/>
          <p:cNvSpPr txBox="true"/>
          <p:nvPr/>
        </p:nvSpPr>
        <p:spPr>
          <a:xfrm rot="0">
            <a:off x="6248748" y="3401043"/>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NGUYEN MINH HIEU</a:t>
            </a:r>
          </a:p>
        </p:txBody>
      </p:sp>
      <p:sp>
        <p:nvSpPr>
          <p:cNvPr name="TextBox 13" id="13"/>
          <p:cNvSpPr txBox="true"/>
          <p:nvPr/>
        </p:nvSpPr>
        <p:spPr>
          <a:xfrm rot="0">
            <a:off x="6248748" y="4286317"/>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NGUYEN TIEN MANH</a:t>
            </a:r>
          </a:p>
        </p:txBody>
      </p:sp>
      <p:sp>
        <p:nvSpPr>
          <p:cNvPr name="TextBox 14" id="14"/>
          <p:cNvSpPr txBox="true"/>
          <p:nvPr/>
        </p:nvSpPr>
        <p:spPr>
          <a:xfrm rot="0">
            <a:off x="6248748" y="516747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BUI HOANG LONG</a:t>
            </a:r>
          </a:p>
        </p:txBody>
      </p:sp>
      <p:sp>
        <p:nvSpPr>
          <p:cNvPr name="TextBox 15" id="15"/>
          <p:cNvSpPr txBox="true"/>
          <p:nvPr/>
        </p:nvSpPr>
        <p:spPr>
          <a:xfrm rot="0">
            <a:off x="6248748" y="596459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PHAM XUAN BACH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87799" y="1686308"/>
            <a:ext cx="7369574" cy="647719"/>
            <a:chOff x="0" y="0"/>
            <a:chExt cx="1940958" cy="170593"/>
          </a:xfrm>
        </p:grpSpPr>
        <p:sp>
          <p:nvSpPr>
            <p:cNvPr name="Freeform 5" id="5"/>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6" id="6"/>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 Technical Challenges</a:t>
              </a:r>
            </a:p>
          </p:txBody>
        </p:sp>
      </p:grpSp>
      <p:sp>
        <p:nvSpPr>
          <p:cNvPr name="TextBox 7" id="7"/>
          <p:cNvSpPr txBox="true"/>
          <p:nvPr/>
        </p:nvSpPr>
        <p:spPr>
          <a:xfrm rot="0">
            <a:off x="987799" y="2491282"/>
            <a:ext cx="7349124" cy="41069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DM Sans"/>
                <a:ea typeface="DM Sans"/>
                <a:cs typeface="DM Sans"/>
                <a:sym typeface="DM Sans"/>
              </a:rPr>
              <a:t>Technology Research: Conduct thorough research on the best tools and frameworks for cross-platform development (e.g., React Native, Flutter).</a:t>
            </a: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Prototyping: Create prototypes to test integrations early in the development process and identify potential issues.</a:t>
            </a: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Continuous Testing: Implement automated testing to catch technical issues early and ensure consistent performance across platforms.</a:t>
            </a:r>
          </a:p>
          <a:p>
            <a:pPr algn="l" marL="0" indent="0" lvl="0">
              <a:lnSpc>
                <a:spcPts val="2774"/>
              </a:lnSpc>
              <a:spcBef>
                <a:spcPct val="0"/>
              </a:spcBef>
            </a:pPr>
          </a:p>
        </p:txBody>
      </p:sp>
      <p:sp>
        <p:nvSpPr>
          <p:cNvPr name="Freeform 8" id="8"/>
          <p:cNvSpPr/>
          <p:nvPr/>
        </p:nvSpPr>
        <p:spPr>
          <a:xfrm flipH="false" flipV="false" rot="0">
            <a:off x="14761563" y="-4129145"/>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9624341" y="2334028"/>
            <a:ext cx="7369574" cy="647719"/>
            <a:chOff x="0" y="0"/>
            <a:chExt cx="1940958" cy="170593"/>
          </a:xfrm>
        </p:grpSpPr>
        <p:sp>
          <p:nvSpPr>
            <p:cNvPr name="Freeform 11" id="11"/>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2" id="12"/>
            <p:cNvSpPr txBox="true"/>
            <p:nvPr/>
          </p:nvSpPr>
          <p:spPr>
            <a:xfrm>
              <a:off x="0" y="-57150"/>
              <a:ext cx="1940958" cy="227743"/>
            </a:xfrm>
            <a:prstGeom prst="rect">
              <a:avLst/>
            </a:prstGeom>
          </p:spPr>
          <p:txBody>
            <a:bodyPr anchor="ctr" rtlCol="false" tIns="50800" lIns="50800" bIns="50800" rIns="50800"/>
            <a:lstStyle/>
            <a:p>
              <a:pPr algn="ctr">
                <a:lnSpc>
                  <a:spcPts val="4114"/>
                </a:lnSpc>
                <a:spcBef>
                  <a:spcPct val="0"/>
                </a:spcBef>
              </a:pPr>
              <a:r>
                <a:rPr lang="en-US" b="true" sz="2981" spc="29">
                  <a:solidFill>
                    <a:srgbClr val="FFFFFF"/>
                  </a:solidFill>
                  <a:latin typeface="DM Sans Bold"/>
                  <a:ea typeface="DM Sans Bold"/>
                  <a:cs typeface="DM Sans Bold"/>
                  <a:sym typeface="DM Sans Bold"/>
                </a:rPr>
                <a:t>Resource Constraints</a:t>
              </a:r>
            </a:p>
          </p:txBody>
        </p:sp>
      </p:grpSp>
      <p:sp>
        <p:nvSpPr>
          <p:cNvPr name="TextBox 13" id="13"/>
          <p:cNvSpPr txBox="true"/>
          <p:nvPr/>
        </p:nvSpPr>
        <p:spPr>
          <a:xfrm rot="0">
            <a:off x="9624341" y="3101096"/>
            <a:ext cx="7349124" cy="4106942"/>
          </a:xfrm>
          <a:prstGeom prst="rect">
            <a:avLst/>
          </a:prstGeom>
        </p:spPr>
        <p:txBody>
          <a:bodyPr anchor="t" rtlCol="false" tIns="0" lIns="0" bIns="0" rIns="0">
            <a:spAutoFit/>
          </a:bodyPr>
          <a:lstStyle/>
          <a:p>
            <a:pPr algn="l" marL="434050" indent="-217025" lvl="1">
              <a:lnSpc>
                <a:spcPts val="2774"/>
              </a:lnSpc>
              <a:buFont typeface="Arial"/>
              <a:buChar char="•"/>
            </a:pPr>
            <a:r>
              <a:rPr lang="en-US" sz="2010" spc="197">
                <a:solidFill>
                  <a:srgbClr val="231F20"/>
                </a:solidFill>
                <a:latin typeface="DM Sans"/>
                <a:ea typeface="DM Sans"/>
                <a:cs typeface="DM Sans"/>
                <a:sym typeface="DM Sans"/>
              </a:rPr>
              <a:t>Lean Development: Adopt lean principles to maximize efficiency, focusing on delivering value with minimal waste.</a:t>
            </a: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Outsource Where Necessary: Consider outsourcing specific tasks (e.g., UI/UX design) to experts to improve quality without overextending the team.</a:t>
            </a:r>
          </a:p>
          <a:p>
            <a:pPr algn="l" marL="434050" indent="-217025" lvl="1">
              <a:lnSpc>
                <a:spcPts val="2774"/>
              </a:lnSpc>
              <a:buFont typeface="Arial"/>
              <a:buChar char="•"/>
            </a:pPr>
            <a:r>
              <a:rPr lang="en-US" sz="2010" spc="197">
                <a:solidFill>
                  <a:srgbClr val="231F20"/>
                </a:solidFill>
                <a:latin typeface="DM Sans"/>
                <a:ea typeface="DM Sans"/>
                <a:cs typeface="DM Sans"/>
                <a:sym typeface="DM Sans"/>
              </a:rPr>
              <a:t>Prioritize Features: Identify the most critical features that deliver the highest value to users and prioritize those within the budget.</a:t>
            </a:r>
          </a:p>
          <a:p>
            <a:pPr algn="l" marL="434050" indent="-217025" lvl="1">
              <a:lnSpc>
                <a:spcPts val="2774"/>
              </a:lnSpc>
              <a:buFont typeface="Arial"/>
              <a:buChar char="•"/>
            </a:pPr>
          </a:p>
          <a:p>
            <a:pPr algn="l" marL="0" indent="0" lvl="0">
              <a:lnSpc>
                <a:spcPts val="2774"/>
              </a:lnSpc>
              <a:spcBef>
                <a:spcPct val="0"/>
              </a:spcBef>
            </a:pPr>
          </a:p>
        </p:txBody>
      </p:sp>
      <p:grpSp>
        <p:nvGrpSpPr>
          <p:cNvPr name="Group 14" id="14"/>
          <p:cNvGrpSpPr/>
          <p:nvPr/>
        </p:nvGrpSpPr>
        <p:grpSpPr>
          <a:xfrm rot="0">
            <a:off x="1774426" y="6476775"/>
            <a:ext cx="7369574" cy="647719"/>
            <a:chOff x="0" y="0"/>
            <a:chExt cx="1940958" cy="170593"/>
          </a:xfrm>
        </p:grpSpPr>
        <p:sp>
          <p:nvSpPr>
            <p:cNvPr name="Freeform 15" id="15"/>
            <p:cNvSpPr/>
            <p:nvPr/>
          </p:nvSpPr>
          <p:spPr>
            <a:xfrm flipH="false" flipV="false" rot="0">
              <a:off x="0" y="0"/>
              <a:ext cx="1940958" cy="170593"/>
            </a:xfrm>
            <a:custGeom>
              <a:avLst/>
              <a:gdLst/>
              <a:ahLst/>
              <a:cxnLst/>
              <a:rect r="r" b="b" t="t" l="l"/>
              <a:pathLst>
                <a:path h="170593" w="1940958">
                  <a:moveTo>
                    <a:pt x="0" y="0"/>
                  </a:moveTo>
                  <a:lnTo>
                    <a:pt x="1940958" y="0"/>
                  </a:lnTo>
                  <a:lnTo>
                    <a:pt x="1940958" y="170593"/>
                  </a:lnTo>
                  <a:lnTo>
                    <a:pt x="0" y="170593"/>
                  </a:lnTo>
                  <a:close/>
                </a:path>
              </a:pathLst>
            </a:custGeom>
            <a:solidFill>
              <a:srgbClr val="1A1A1A"/>
            </a:solidFill>
          </p:spPr>
        </p:sp>
        <p:sp>
          <p:nvSpPr>
            <p:cNvPr name="TextBox 16" id="16"/>
            <p:cNvSpPr txBox="true"/>
            <p:nvPr/>
          </p:nvSpPr>
          <p:spPr>
            <a:xfrm>
              <a:off x="0" y="-57150"/>
              <a:ext cx="1940958"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 Data Security and Privacy</a:t>
              </a:r>
            </a:p>
          </p:txBody>
        </p:sp>
      </p:grpSp>
      <p:sp>
        <p:nvSpPr>
          <p:cNvPr name="TextBox 17" id="17"/>
          <p:cNvSpPr txBox="true"/>
          <p:nvPr/>
        </p:nvSpPr>
        <p:spPr>
          <a:xfrm rot="0">
            <a:off x="2030970" y="7479767"/>
            <a:ext cx="7369574" cy="2958219"/>
          </a:xfrm>
          <a:prstGeom prst="rect">
            <a:avLst/>
          </a:prstGeom>
        </p:spPr>
        <p:txBody>
          <a:bodyPr anchor="t" rtlCol="false" tIns="0" lIns="0" bIns="0" rIns="0">
            <a:spAutoFit/>
          </a:bodyPr>
          <a:lstStyle/>
          <a:p>
            <a:pPr algn="l" marL="375878" indent="-187939" lvl="1">
              <a:lnSpc>
                <a:spcPts val="2402"/>
              </a:lnSpc>
              <a:buFont typeface="Arial"/>
              <a:buChar char="•"/>
            </a:pPr>
            <a:r>
              <a:rPr lang="en-US" sz="1740" spc="170">
                <a:solidFill>
                  <a:srgbClr val="231F20"/>
                </a:solidFill>
                <a:latin typeface="DM Sans"/>
                <a:ea typeface="DM Sans"/>
                <a:cs typeface="DM Sans"/>
                <a:sym typeface="DM Sans"/>
              </a:rPr>
              <a:t>Security Best Practices: Follow industry best practices for data encryption, secure authentication, and data storage.</a:t>
            </a:r>
          </a:p>
          <a:p>
            <a:pPr algn="l" marL="375878" indent="-187939" lvl="1">
              <a:lnSpc>
                <a:spcPts val="2402"/>
              </a:lnSpc>
              <a:buFont typeface="Arial"/>
              <a:buChar char="•"/>
            </a:pPr>
            <a:r>
              <a:rPr lang="en-US" sz="1740" spc="170">
                <a:solidFill>
                  <a:srgbClr val="231F20"/>
                </a:solidFill>
                <a:latin typeface="DM Sans"/>
                <a:ea typeface="DM Sans"/>
                <a:cs typeface="DM Sans"/>
                <a:sym typeface="DM Sans"/>
              </a:rPr>
              <a:t>Regular Audits: Conduct regular security audits and vulnerability assessments to identify and address potential risks.</a:t>
            </a:r>
          </a:p>
          <a:p>
            <a:pPr algn="l" marL="375878" indent="-187939" lvl="1">
              <a:lnSpc>
                <a:spcPts val="2402"/>
              </a:lnSpc>
              <a:buFont typeface="Arial"/>
              <a:buChar char="•"/>
            </a:pPr>
            <a:r>
              <a:rPr lang="en-US" sz="1740" spc="170">
                <a:solidFill>
                  <a:srgbClr val="231F20"/>
                </a:solidFill>
                <a:latin typeface="DM Sans"/>
                <a:ea typeface="DM Sans"/>
                <a:cs typeface="DM Sans"/>
                <a:sym typeface="DM Sans"/>
              </a:rPr>
              <a:t>Compliance Training: Provide training on data protection regulations to ensure the team understands compliance requirements.</a:t>
            </a:r>
          </a:p>
          <a:p>
            <a:pPr algn="l" marL="0" indent="0" lvl="0">
              <a:lnSpc>
                <a:spcPts val="2402"/>
              </a:lnSpc>
              <a:spcBef>
                <a:spcPct val="0"/>
              </a:spcBef>
            </a:pPr>
          </a:p>
        </p:txBody>
      </p:sp>
      <p:sp>
        <p:nvSpPr>
          <p:cNvPr name="TextBox 18" id="18"/>
          <p:cNvSpPr txBox="true"/>
          <p:nvPr/>
        </p:nvSpPr>
        <p:spPr>
          <a:xfrm rot="0">
            <a:off x="2618781" y="240058"/>
            <a:ext cx="13050438" cy="1065250"/>
          </a:xfrm>
          <a:prstGeom prst="rect">
            <a:avLst/>
          </a:prstGeom>
        </p:spPr>
        <p:txBody>
          <a:bodyPr anchor="t" rtlCol="false" tIns="0" lIns="0" bIns="0" rIns="0">
            <a:spAutoFit/>
          </a:bodyPr>
          <a:lstStyle/>
          <a:p>
            <a:pPr algn="ctr">
              <a:lnSpc>
                <a:spcPts val="8718"/>
              </a:lnSpc>
            </a:pPr>
            <a:r>
              <a:rPr lang="en-US" b="true" sz="6317" spc="334">
                <a:solidFill>
                  <a:srgbClr val="000000"/>
                </a:solidFill>
                <a:latin typeface="Oswald Bold"/>
                <a:ea typeface="Oswald Bold"/>
                <a:cs typeface="Oswald Bold"/>
                <a:sym typeface="Oswald Bold"/>
              </a:rPr>
              <a:t>S</a:t>
            </a:r>
            <a:r>
              <a:rPr lang="en-US" b="true" sz="6317" spc="334">
                <a:solidFill>
                  <a:srgbClr val="000000"/>
                </a:solidFill>
                <a:latin typeface="Oswald Bold"/>
                <a:ea typeface="Oswald Bold"/>
                <a:cs typeface="Oswald Bold"/>
                <a:sym typeface="Oswald Bold"/>
              </a:rPr>
              <a:t>trategy to overcome difficulties</a:t>
            </a:r>
          </a:p>
        </p:txBody>
      </p:sp>
      <p:sp>
        <p:nvSpPr>
          <p:cNvPr name="Freeform 19" id="19"/>
          <p:cNvSpPr/>
          <p:nvPr/>
        </p:nvSpPr>
        <p:spPr>
          <a:xfrm flipH="false" flipV="false" rot="0">
            <a:off x="15336726" y="-3903433"/>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663659" y="6071953"/>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87799" y="1686308"/>
            <a:ext cx="8467437" cy="654150"/>
            <a:chOff x="0" y="0"/>
            <a:chExt cx="2230107" cy="172286"/>
          </a:xfrm>
        </p:grpSpPr>
        <p:sp>
          <p:nvSpPr>
            <p:cNvPr name="Freeform 5" id="5"/>
            <p:cNvSpPr/>
            <p:nvPr/>
          </p:nvSpPr>
          <p:spPr>
            <a:xfrm flipH="false" flipV="false" rot="0">
              <a:off x="0" y="0"/>
              <a:ext cx="2230107" cy="172286"/>
            </a:xfrm>
            <a:custGeom>
              <a:avLst/>
              <a:gdLst/>
              <a:ahLst/>
              <a:cxnLst/>
              <a:rect r="r" b="b" t="t" l="l"/>
              <a:pathLst>
                <a:path h="172286" w="2230107">
                  <a:moveTo>
                    <a:pt x="0" y="0"/>
                  </a:moveTo>
                  <a:lnTo>
                    <a:pt x="2230107" y="0"/>
                  </a:lnTo>
                  <a:lnTo>
                    <a:pt x="2230107" y="172286"/>
                  </a:lnTo>
                  <a:lnTo>
                    <a:pt x="0" y="172286"/>
                  </a:lnTo>
                  <a:close/>
                </a:path>
              </a:pathLst>
            </a:custGeom>
            <a:solidFill>
              <a:srgbClr val="1A1A1A"/>
            </a:solidFill>
          </p:spPr>
        </p:sp>
        <p:sp>
          <p:nvSpPr>
            <p:cNvPr name="TextBox 6" id="6"/>
            <p:cNvSpPr txBox="true"/>
            <p:nvPr/>
          </p:nvSpPr>
          <p:spPr>
            <a:xfrm>
              <a:off x="0" y="-57150"/>
              <a:ext cx="2230107" cy="229436"/>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Feedback Management</a:t>
              </a:r>
            </a:p>
          </p:txBody>
        </p:sp>
      </p:grpSp>
      <p:sp>
        <p:nvSpPr>
          <p:cNvPr name="TextBox 7" id="7"/>
          <p:cNvSpPr txBox="true"/>
          <p:nvPr/>
        </p:nvSpPr>
        <p:spPr>
          <a:xfrm rot="0">
            <a:off x="987799" y="2491282"/>
            <a:ext cx="8156201" cy="3412109"/>
          </a:xfrm>
          <a:prstGeom prst="rect">
            <a:avLst/>
          </a:prstGeom>
        </p:spPr>
        <p:txBody>
          <a:bodyPr anchor="t" rtlCol="false" tIns="0" lIns="0" bIns="0" rIns="0">
            <a:spAutoFit/>
          </a:bodyPr>
          <a:lstStyle/>
          <a:p>
            <a:pPr algn="l" marL="481717" indent="-240858" lvl="1">
              <a:lnSpc>
                <a:spcPts val="3079"/>
              </a:lnSpc>
              <a:buFont typeface="Arial"/>
              <a:buChar char="•"/>
            </a:pPr>
            <a:r>
              <a:rPr lang="en-US" sz="2231" spc="218">
                <a:solidFill>
                  <a:srgbClr val="231F20"/>
                </a:solidFill>
                <a:latin typeface="DM Sans"/>
                <a:ea typeface="DM Sans"/>
                <a:cs typeface="DM Sans"/>
                <a:sym typeface="DM Sans"/>
              </a:rPr>
              <a:t>Feedback Mechanism: Implement an in-app feedback feature to gather user insights easily.</a:t>
            </a:r>
          </a:p>
          <a:p>
            <a:pPr algn="l" marL="481717" indent="-240858" lvl="1">
              <a:lnSpc>
                <a:spcPts val="3079"/>
              </a:lnSpc>
              <a:buFont typeface="Arial"/>
              <a:buChar char="•"/>
            </a:pPr>
            <a:r>
              <a:rPr lang="en-US" sz="2231" spc="218">
                <a:solidFill>
                  <a:srgbClr val="231F20"/>
                </a:solidFill>
                <a:latin typeface="DM Sans"/>
                <a:ea typeface="DM Sans"/>
                <a:cs typeface="DM Sans"/>
                <a:sym typeface="DM Sans"/>
              </a:rPr>
              <a:t>Regular Reviews: Schedule regular review sessions to analyze feedback and determine actionable improvements.</a:t>
            </a:r>
          </a:p>
          <a:p>
            <a:pPr algn="l" marL="481717" indent="-240858" lvl="1">
              <a:lnSpc>
                <a:spcPts val="3079"/>
              </a:lnSpc>
              <a:buFont typeface="Arial"/>
              <a:buChar char="•"/>
            </a:pPr>
            <a:r>
              <a:rPr lang="en-US" sz="2231" spc="218">
                <a:solidFill>
                  <a:srgbClr val="231F20"/>
                </a:solidFill>
                <a:latin typeface="DM Sans"/>
                <a:ea typeface="DM Sans"/>
                <a:cs typeface="DM Sans"/>
                <a:sym typeface="DM Sans"/>
              </a:rPr>
              <a:t>Iterative Development: Use feedback to inform iterative updates, ensuring continuous improvement of the application.</a:t>
            </a:r>
          </a:p>
          <a:p>
            <a:pPr algn="l" marL="0" indent="0" lvl="0">
              <a:lnSpc>
                <a:spcPts val="3079"/>
              </a:lnSpc>
              <a:spcBef>
                <a:spcPct val="0"/>
              </a:spcBef>
            </a:pPr>
          </a:p>
        </p:txBody>
      </p:sp>
      <p:sp>
        <p:nvSpPr>
          <p:cNvPr name="Freeform 8" id="8"/>
          <p:cNvSpPr/>
          <p:nvPr/>
        </p:nvSpPr>
        <p:spPr>
          <a:xfrm flipH="false" flipV="false" rot="0">
            <a:off x="14761563" y="-4129145"/>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9624341" y="4085100"/>
            <a:ext cx="7634959" cy="744407"/>
            <a:chOff x="0" y="0"/>
            <a:chExt cx="2010853" cy="196058"/>
          </a:xfrm>
        </p:grpSpPr>
        <p:sp>
          <p:nvSpPr>
            <p:cNvPr name="Freeform 11" id="11"/>
            <p:cNvSpPr/>
            <p:nvPr/>
          </p:nvSpPr>
          <p:spPr>
            <a:xfrm flipH="false" flipV="false" rot="0">
              <a:off x="0" y="0"/>
              <a:ext cx="2010853" cy="196058"/>
            </a:xfrm>
            <a:custGeom>
              <a:avLst/>
              <a:gdLst/>
              <a:ahLst/>
              <a:cxnLst/>
              <a:rect r="r" b="b" t="t" l="l"/>
              <a:pathLst>
                <a:path h="196058" w="2010853">
                  <a:moveTo>
                    <a:pt x="0" y="0"/>
                  </a:moveTo>
                  <a:lnTo>
                    <a:pt x="2010853" y="0"/>
                  </a:lnTo>
                  <a:lnTo>
                    <a:pt x="2010853" y="196058"/>
                  </a:lnTo>
                  <a:lnTo>
                    <a:pt x="0" y="196058"/>
                  </a:lnTo>
                  <a:close/>
                </a:path>
              </a:pathLst>
            </a:custGeom>
            <a:solidFill>
              <a:srgbClr val="1A1A1A"/>
            </a:solidFill>
          </p:spPr>
        </p:sp>
        <p:sp>
          <p:nvSpPr>
            <p:cNvPr name="TextBox 12" id="12"/>
            <p:cNvSpPr txBox="true"/>
            <p:nvPr/>
          </p:nvSpPr>
          <p:spPr>
            <a:xfrm>
              <a:off x="0" y="-57150"/>
              <a:ext cx="2010853" cy="253208"/>
            </a:xfrm>
            <a:prstGeom prst="rect">
              <a:avLst/>
            </a:prstGeom>
          </p:spPr>
          <p:txBody>
            <a:bodyPr anchor="ctr" rtlCol="false" tIns="50800" lIns="50800" bIns="50800" rIns="50800"/>
            <a:lstStyle/>
            <a:p>
              <a:pPr algn="ctr">
                <a:lnSpc>
                  <a:spcPts val="4114"/>
                </a:lnSpc>
                <a:spcBef>
                  <a:spcPct val="0"/>
                </a:spcBef>
              </a:pPr>
              <a:r>
                <a:rPr lang="en-US" b="true" sz="2981" spc="29">
                  <a:solidFill>
                    <a:srgbClr val="FFFFFF"/>
                  </a:solidFill>
                  <a:latin typeface="DM Sans Bold"/>
                  <a:ea typeface="DM Sans Bold"/>
                  <a:cs typeface="DM Sans Bold"/>
                  <a:sym typeface="DM Sans Bold"/>
                </a:rPr>
                <a:t>Offline Functionality</a:t>
              </a:r>
            </a:p>
          </p:txBody>
        </p:sp>
      </p:grpSp>
      <p:sp>
        <p:nvSpPr>
          <p:cNvPr name="TextBox 13" id="13"/>
          <p:cNvSpPr txBox="true"/>
          <p:nvPr/>
        </p:nvSpPr>
        <p:spPr>
          <a:xfrm rot="0">
            <a:off x="9455236" y="5105400"/>
            <a:ext cx="7804064" cy="3630566"/>
          </a:xfrm>
          <a:prstGeom prst="rect">
            <a:avLst/>
          </a:prstGeom>
        </p:spPr>
        <p:txBody>
          <a:bodyPr anchor="t" rtlCol="false" tIns="0" lIns="0" bIns="0" rIns="0">
            <a:spAutoFit/>
          </a:bodyPr>
          <a:lstStyle/>
          <a:p>
            <a:pPr algn="l" marL="460919" indent="-230460" lvl="1">
              <a:lnSpc>
                <a:spcPts val="2946"/>
              </a:lnSpc>
              <a:buFont typeface="Arial"/>
              <a:buChar char="•"/>
            </a:pPr>
            <a:r>
              <a:rPr lang="en-US" sz="2134" spc="209">
                <a:solidFill>
                  <a:srgbClr val="231F20"/>
                </a:solidFill>
                <a:latin typeface="DM Sans"/>
                <a:ea typeface="DM Sans"/>
                <a:cs typeface="DM Sans"/>
                <a:sym typeface="DM Sans"/>
              </a:rPr>
              <a:t>Local Storage Solutions: Use local databases (e.g., SQLite) to store data on the device, enabling offline access and functionality.</a:t>
            </a:r>
          </a:p>
          <a:p>
            <a:pPr algn="l" marL="460919" indent="-230460" lvl="1">
              <a:lnSpc>
                <a:spcPts val="2946"/>
              </a:lnSpc>
              <a:buFont typeface="Arial"/>
              <a:buChar char="•"/>
            </a:pPr>
            <a:r>
              <a:rPr lang="en-US" sz="2134" spc="209">
                <a:solidFill>
                  <a:srgbClr val="231F20"/>
                </a:solidFill>
                <a:latin typeface="DM Sans"/>
                <a:ea typeface="DM Sans"/>
                <a:cs typeface="DM Sans"/>
                <a:sym typeface="DM Sans"/>
              </a:rPr>
              <a:t>Data Synchronization: Implement data synchronization processes to update the server when the device is back online.</a:t>
            </a:r>
          </a:p>
          <a:p>
            <a:pPr algn="l" marL="460919" indent="-230460" lvl="1">
              <a:lnSpc>
                <a:spcPts val="2946"/>
              </a:lnSpc>
              <a:buFont typeface="Arial"/>
              <a:buChar char="•"/>
            </a:pPr>
            <a:r>
              <a:rPr lang="en-US" sz="2134" spc="209">
                <a:solidFill>
                  <a:srgbClr val="231F20"/>
                </a:solidFill>
                <a:latin typeface="DM Sans"/>
                <a:ea typeface="DM Sans"/>
                <a:cs typeface="DM Sans"/>
                <a:sym typeface="DM Sans"/>
              </a:rPr>
              <a:t>User Testing: Conduct thorough testing in offline scenarios to ensure seamless user experience.</a:t>
            </a:r>
          </a:p>
          <a:p>
            <a:pPr algn="l" marL="0" indent="0" lvl="0">
              <a:lnSpc>
                <a:spcPts val="2946"/>
              </a:lnSpc>
              <a:spcBef>
                <a:spcPct val="0"/>
              </a:spcBef>
            </a:pPr>
          </a:p>
        </p:txBody>
      </p:sp>
      <p:sp>
        <p:nvSpPr>
          <p:cNvPr name="TextBox 14" id="14"/>
          <p:cNvSpPr txBox="true"/>
          <p:nvPr/>
        </p:nvSpPr>
        <p:spPr>
          <a:xfrm rot="0">
            <a:off x="2286288" y="240058"/>
            <a:ext cx="13782452" cy="1065250"/>
          </a:xfrm>
          <a:prstGeom prst="rect">
            <a:avLst/>
          </a:prstGeom>
        </p:spPr>
        <p:txBody>
          <a:bodyPr anchor="t" rtlCol="false" tIns="0" lIns="0" bIns="0" rIns="0">
            <a:spAutoFit/>
          </a:bodyPr>
          <a:lstStyle/>
          <a:p>
            <a:pPr algn="ctr">
              <a:lnSpc>
                <a:spcPts val="8718"/>
              </a:lnSpc>
            </a:pPr>
            <a:r>
              <a:rPr lang="en-US" b="true" sz="6317" spc="334">
                <a:solidFill>
                  <a:srgbClr val="000000"/>
                </a:solidFill>
                <a:latin typeface="Oswald Bold"/>
                <a:ea typeface="Oswald Bold"/>
                <a:cs typeface="Oswald Bold"/>
                <a:sym typeface="Oswald Bold"/>
              </a:rPr>
              <a:t>S</a:t>
            </a:r>
            <a:r>
              <a:rPr lang="en-US" b="true" sz="6317" spc="334">
                <a:solidFill>
                  <a:srgbClr val="000000"/>
                </a:solidFill>
                <a:latin typeface="Oswald Bold"/>
                <a:ea typeface="Oswald Bold"/>
                <a:cs typeface="Oswald Bold"/>
                <a:sym typeface="Oswald Bold"/>
              </a:rPr>
              <a:t>trategy to overcome difficulties</a:t>
            </a:r>
          </a:p>
        </p:txBody>
      </p:sp>
      <p:sp>
        <p:nvSpPr>
          <p:cNvPr name="Freeform 15" id="15"/>
          <p:cNvSpPr/>
          <p:nvPr/>
        </p:nvSpPr>
        <p:spPr>
          <a:xfrm flipH="false" flipV="false" rot="0">
            <a:off x="15336726" y="-308267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048770"/>
            <a:chOff x="0" y="0"/>
            <a:chExt cx="4816593" cy="539594"/>
          </a:xfrm>
        </p:grpSpPr>
        <p:sp>
          <p:nvSpPr>
            <p:cNvPr name="Freeform 4" id="4"/>
            <p:cNvSpPr/>
            <p:nvPr/>
          </p:nvSpPr>
          <p:spPr>
            <a:xfrm flipH="false" flipV="false" rot="0">
              <a:off x="0" y="0"/>
              <a:ext cx="4816592" cy="539594"/>
            </a:xfrm>
            <a:custGeom>
              <a:avLst/>
              <a:gdLst/>
              <a:ahLst/>
              <a:cxnLst/>
              <a:rect r="r" b="b" t="t" l="l"/>
              <a:pathLst>
                <a:path h="539594" w="4816592">
                  <a:moveTo>
                    <a:pt x="0" y="0"/>
                  </a:moveTo>
                  <a:lnTo>
                    <a:pt x="4816592" y="0"/>
                  </a:lnTo>
                  <a:lnTo>
                    <a:pt x="4816592" y="539594"/>
                  </a:lnTo>
                  <a:lnTo>
                    <a:pt x="0" y="539594"/>
                  </a:lnTo>
                  <a:close/>
                </a:path>
              </a:pathLst>
            </a:custGeom>
            <a:solidFill>
              <a:srgbClr val="1A1A1A"/>
            </a:solidFill>
          </p:spPr>
        </p:sp>
        <p:sp>
          <p:nvSpPr>
            <p:cNvPr name="TextBox 5" id="5"/>
            <p:cNvSpPr txBox="true"/>
            <p:nvPr/>
          </p:nvSpPr>
          <p:spPr>
            <a:xfrm>
              <a:off x="0" y="-19050"/>
              <a:ext cx="4816593" cy="55864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326319" y="282737"/>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Platform Used</a:t>
            </a:r>
          </a:p>
        </p:txBody>
      </p:sp>
      <p:sp>
        <p:nvSpPr>
          <p:cNvPr name="TextBox 9" id="9"/>
          <p:cNvSpPr txBox="true"/>
          <p:nvPr/>
        </p:nvSpPr>
        <p:spPr>
          <a:xfrm rot="0">
            <a:off x="1342370" y="3687311"/>
            <a:ext cx="15603259" cy="4754237"/>
          </a:xfrm>
          <a:prstGeom prst="rect">
            <a:avLst/>
          </a:prstGeom>
        </p:spPr>
        <p:txBody>
          <a:bodyPr anchor="t" rtlCol="false" tIns="0" lIns="0" bIns="0" rIns="0">
            <a:spAutoFit/>
          </a:bodyPr>
          <a:lstStyle/>
          <a:p>
            <a:pPr algn="l">
              <a:lnSpc>
                <a:spcPts val="4821"/>
              </a:lnSpc>
            </a:pPr>
            <a:r>
              <a:rPr lang="en-US" sz="3493" spc="342">
                <a:solidFill>
                  <a:srgbClr val="231F20"/>
                </a:solidFill>
                <a:latin typeface="DM Sans"/>
                <a:ea typeface="DM Sans"/>
                <a:cs typeface="DM Sans"/>
                <a:sym typeface="DM Sans"/>
              </a:rPr>
              <a:t>Android: The app will be developed for Android devices to reach a large user base, as many students use Android smartphones.</a:t>
            </a:r>
          </a:p>
          <a:p>
            <a:pPr algn="l">
              <a:lnSpc>
                <a:spcPts val="4821"/>
              </a:lnSpc>
            </a:pPr>
          </a:p>
          <a:p>
            <a:pPr algn="l">
              <a:lnSpc>
                <a:spcPts val="4821"/>
              </a:lnSpc>
            </a:pPr>
            <a:r>
              <a:rPr lang="en-US" sz="3493" spc="342">
                <a:solidFill>
                  <a:srgbClr val="231F20"/>
                </a:solidFill>
                <a:latin typeface="DM Sans"/>
                <a:ea typeface="DM Sans"/>
                <a:cs typeface="DM Sans"/>
                <a:sym typeface="DM Sans"/>
              </a:rPr>
              <a:t>iOS: Developing for iOS ensures accessibility for users who prefer Apple devices, allowing the app to cater to a wider audience.</a:t>
            </a:r>
          </a:p>
          <a:p>
            <a:pPr algn="l" marL="0" indent="0" lvl="0">
              <a:lnSpc>
                <a:spcPts val="4821"/>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32922" y="2057400"/>
            <a:ext cx="11926957" cy="8229600"/>
          </a:xfrm>
          <a:custGeom>
            <a:avLst/>
            <a:gdLst/>
            <a:ahLst/>
            <a:cxnLst/>
            <a:rect r="r" b="b" t="t" l="l"/>
            <a:pathLst>
              <a:path h="8229600" w="11926957">
                <a:moveTo>
                  <a:pt x="0" y="0"/>
                </a:moveTo>
                <a:lnTo>
                  <a:pt x="11926956" y="0"/>
                </a:lnTo>
                <a:lnTo>
                  <a:pt x="11926956" y="8229600"/>
                </a:lnTo>
                <a:lnTo>
                  <a:pt x="0" y="8229600"/>
                </a:lnTo>
                <a:lnTo>
                  <a:pt x="0" y="0"/>
                </a:lnTo>
                <a:close/>
              </a:path>
            </a:pathLst>
          </a:custGeom>
          <a:blipFill>
            <a:blip r:embed="rId5"/>
            <a:stretch>
              <a:fillRect l="0" t="0" r="0" b="0"/>
            </a:stretch>
          </a:blipFill>
        </p:spPr>
      </p:sp>
      <p:grpSp>
        <p:nvGrpSpPr>
          <p:cNvPr name="Group 6" id="6"/>
          <p:cNvGrpSpPr/>
          <p:nvPr/>
        </p:nvGrpSpPr>
        <p:grpSpPr>
          <a:xfrm rot="0">
            <a:off x="152400" y="152400"/>
            <a:ext cx="18288000" cy="1588340"/>
            <a:chOff x="0" y="0"/>
            <a:chExt cx="4816593" cy="418328"/>
          </a:xfrm>
        </p:grpSpPr>
        <p:sp>
          <p:nvSpPr>
            <p:cNvPr name="Freeform 7" id="7"/>
            <p:cNvSpPr/>
            <p:nvPr/>
          </p:nvSpPr>
          <p:spPr>
            <a:xfrm flipH="false" flipV="false" rot="0">
              <a:off x="0" y="0"/>
              <a:ext cx="4816592" cy="418328"/>
            </a:xfrm>
            <a:custGeom>
              <a:avLst/>
              <a:gdLst/>
              <a:ahLst/>
              <a:cxnLst/>
              <a:rect r="r" b="b" t="t" l="l"/>
              <a:pathLst>
                <a:path h="418328" w="4816592">
                  <a:moveTo>
                    <a:pt x="0" y="0"/>
                  </a:moveTo>
                  <a:lnTo>
                    <a:pt x="4816592" y="0"/>
                  </a:lnTo>
                  <a:lnTo>
                    <a:pt x="4816592" y="418328"/>
                  </a:lnTo>
                  <a:lnTo>
                    <a:pt x="0" y="418328"/>
                  </a:lnTo>
                  <a:close/>
                </a:path>
              </a:pathLst>
            </a:custGeom>
            <a:solidFill>
              <a:srgbClr val="1A1A1A"/>
            </a:solidFill>
          </p:spPr>
        </p:sp>
        <p:sp>
          <p:nvSpPr>
            <p:cNvPr name="TextBox 8" id="8"/>
            <p:cNvSpPr txBox="true"/>
            <p:nvPr/>
          </p:nvSpPr>
          <p:spPr>
            <a:xfrm>
              <a:off x="0" y="-19050"/>
              <a:ext cx="4816593" cy="437378"/>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3603422" y="-45769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698969" y="-32901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668716" y="268360"/>
            <a:ext cx="19625431" cy="1232596"/>
          </a:xfrm>
          <a:prstGeom prst="rect">
            <a:avLst/>
          </a:prstGeom>
        </p:spPr>
        <p:txBody>
          <a:bodyPr anchor="t" rtlCol="false" tIns="0" lIns="0" bIns="0" rIns="0">
            <a:spAutoFit/>
          </a:bodyPr>
          <a:lstStyle/>
          <a:p>
            <a:pPr algn="ctr">
              <a:lnSpc>
                <a:spcPts val="10116"/>
              </a:lnSpc>
            </a:pPr>
            <a:r>
              <a:rPr lang="en-US" b="true" sz="7330" spc="718">
                <a:solidFill>
                  <a:srgbClr val="FFFFFF"/>
                </a:solidFill>
                <a:latin typeface="Oswald Bold"/>
                <a:ea typeface="Oswald Bold"/>
                <a:cs typeface="Oswald Bold"/>
                <a:sym typeface="Oswald Bold"/>
              </a:rPr>
              <a:t>Comparison table of ios and android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489307" y="2057400"/>
            <a:ext cx="13918985" cy="8229600"/>
          </a:xfrm>
          <a:custGeom>
            <a:avLst/>
            <a:gdLst/>
            <a:ahLst/>
            <a:cxnLst/>
            <a:rect r="r" b="b" t="t" l="l"/>
            <a:pathLst>
              <a:path h="8229600" w="13918985">
                <a:moveTo>
                  <a:pt x="0" y="0"/>
                </a:moveTo>
                <a:lnTo>
                  <a:pt x="13918986" y="0"/>
                </a:lnTo>
                <a:lnTo>
                  <a:pt x="13918986"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13603422" y="-45769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698969" y="-32901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304800" y="304800"/>
            <a:ext cx="18288000" cy="1588340"/>
            <a:chOff x="0" y="0"/>
            <a:chExt cx="4816593" cy="418328"/>
          </a:xfrm>
        </p:grpSpPr>
        <p:sp>
          <p:nvSpPr>
            <p:cNvPr name="Freeform 9" id="9"/>
            <p:cNvSpPr/>
            <p:nvPr/>
          </p:nvSpPr>
          <p:spPr>
            <a:xfrm flipH="false" flipV="false" rot="0">
              <a:off x="0" y="0"/>
              <a:ext cx="4816592" cy="418328"/>
            </a:xfrm>
            <a:custGeom>
              <a:avLst/>
              <a:gdLst/>
              <a:ahLst/>
              <a:cxnLst/>
              <a:rect r="r" b="b" t="t" l="l"/>
              <a:pathLst>
                <a:path h="418328" w="4816592">
                  <a:moveTo>
                    <a:pt x="0" y="0"/>
                  </a:moveTo>
                  <a:lnTo>
                    <a:pt x="4816592" y="0"/>
                  </a:lnTo>
                  <a:lnTo>
                    <a:pt x="4816592" y="418328"/>
                  </a:lnTo>
                  <a:lnTo>
                    <a:pt x="0" y="418328"/>
                  </a:lnTo>
                  <a:close/>
                </a:path>
              </a:pathLst>
            </a:custGeom>
            <a:solidFill>
              <a:srgbClr val="1A1A1A"/>
            </a:solidFill>
          </p:spPr>
        </p:sp>
        <p:sp>
          <p:nvSpPr>
            <p:cNvPr name="TextBox 10" id="10"/>
            <p:cNvSpPr txBox="true"/>
            <p:nvPr/>
          </p:nvSpPr>
          <p:spPr>
            <a:xfrm>
              <a:off x="0" y="-19050"/>
              <a:ext cx="4816593" cy="43737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3755822" y="-44245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546569" y="-31377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516316" y="420760"/>
            <a:ext cx="19625431" cy="1232596"/>
          </a:xfrm>
          <a:prstGeom prst="rect">
            <a:avLst/>
          </a:prstGeom>
        </p:spPr>
        <p:txBody>
          <a:bodyPr anchor="t" rtlCol="false" tIns="0" lIns="0" bIns="0" rIns="0">
            <a:spAutoFit/>
          </a:bodyPr>
          <a:lstStyle/>
          <a:p>
            <a:pPr algn="ctr">
              <a:lnSpc>
                <a:spcPts val="10116"/>
              </a:lnSpc>
            </a:pPr>
            <a:r>
              <a:rPr lang="en-US" b="true" sz="7330" spc="718">
                <a:solidFill>
                  <a:srgbClr val="FFFFFF"/>
                </a:solidFill>
                <a:latin typeface="Oswald Bold"/>
                <a:ea typeface="Oswald Bold"/>
                <a:cs typeface="Oswald Bold"/>
                <a:sym typeface="Oswald Bold"/>
              </a:rPr>
              <a:t>Comparison table of ios and android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048770"/>
            <a:chOff x="0" y="0"/>
            <a:chExt cx="4816593" cy="539594"/>
          </a:xfrm>
        </p:grpSpPr>
        <p:sp>
          <p:nvSpPr>
            <p:cNvPr name="Freeform 4" id="4"/>
            <p:cNvSpPr/>
            <p:nvPr/>
          </p:nvSpPr>
          <p:spPr>
            <a:xfrm flipH="false" flipV="false" rot="0">
              <a:off x="0" y="0"/>
              <a:ext cx="4816592" cy="539594"/>
            </a:xfrm>
            <a:custGeom>
              <a:avLst/>
              <a:gdLst/>
              <a:ahLst/>
              <a:cxnLst/>
              <a:rect r="r" b="b" t="t" l="l"/>
              <a:pathLst>
                <a:path h="539594" w="4816592">
                  <a:moveTo>
                    <a:pt x="0" y="0"/>
                  </a:moveTo>
                  <a:lnTo>
                    <a:pt x="4816592" y="0"/>
                  </a:lnTo>
                  <a:lnTo>
                    <a:pt x="4816592" y="539594"/>
                  </a:lnTo>
                  <a:lnTo>
                    <a:pt x="0" y="539594"/>
                  </a:lnTo>
                  <a:close/>
                </a:path>
              </a:pathLst>
            </a:custGeom>
            <a:solidFill>
              <a:srgbClr val="1A1A1A"/>
            </a:solidFill>
          </p:spPr>
        </p:sp>
        <p:sp>
          <p:nvSpPr>
            <p:cNvPr name="TextBox 5" id="5"/>
            <p:cNvSpPr txBox="true"/>
            <p:nvPr/>
          </p:nvSpPr>
          <p:spPr>
            <a:xfrm>
              <a:off x="0" y="-19050"/>
              <a:ext cx="4816593" cy="55864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326319" y="282737"/>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Required Features</a:t>
            </a:r>
          </a:p>
        </p:txBody>
      </p:sp>
      <p:sp>
        <p:nvSpPr>
          <p:cNvPr name="TextBox 9" id="9"/>
          <p:cNvSpPr txBox="true"/>
          <p:nvPr/>
        </p:nvSpPr>
        <p:spPr>
          <a:xfrm rot="0">
            <a:off x="1342370" y="2525806"/>
            <a:ext cx="15603259" cy="7137954"/>
          </a:xfrm>
          <a:prstGeom prst="rect">
            <a:avLst/>
          </a:prstGeom>
        </p:spPr>
        <p:txBody>
          <a:bodyPr anchor="t" rtlCol="false" tIns="0" lIns="0" bIns="0" rIns="0">
            <a:spAutoFit/>
          </a:bodyPr>
          <a:lstStyle/>
          <a:p>
            <a:pPr algn="l">
              <a:lnSpc>
                <a:spcPts val="4821"/>
              </a:lnSpc>
            </a:pPr>
            <a:r>
              <a:rPr lang="en-US" sz="3493" spc="342">
                <a:solidFill>
                  <a:srgbClr val="231F20"/>
                </a:solidFill>
                <a:latin typeface="DM Sans"/>
                <a:ea typeface="DM Sans"/>
                <a:cs typeface="DM Sans"/>
                <a:sym typeface="DM Sans"/>
              </a:rPr>
              <a:t>1.User Registration and Login</a:t>
            </a:r>
          </a:p>
          <a:p>
            <a:pPr algn="l">
              <a:lnSpc>
                <a:spcPts val="4821"/>
              </a:lnSpc>
            </a:pPr>
            <a:r>
              <a:rPr lang="en-US" sz="3493" spc="342">
                <a:solidFill>
                  <a:srgbClr val="231F20"/>
                </a:solidFill>
                <a:latin typeface="DM Sans"/>
                <a:ea typeface="DM Sans"/>
                <a:cs typeface="DM Sans"/>
                <a:sym typeface="DM Sans"/>
              </a:rPr>
              <a:t>Enables users to create accounts with usernames and passwords.</a:t>
            </a:r>
          </a:p>
          <a:p>
            <a:pPr algn="l">
              <a:lnSpc>
                <a:spcPts val="4821"/>
              </a:lnSpc>
            </a:pPr>
            <a:r>
              <a:rPr lang="en-US" sz="3493" spc="342">
                <a:solidFill>
                  <a:srgbClr val="231F20"/>
                </a:solidFill>
                <a:latin typeface="DM Sans"/>
                <a:ea typeface="DM Sans"/>
                <a:cs typeface="DM Sans"/>
                <a:sym typeface="DM Sans"/>
              </a:rPr>
              <a:t>Ensures information security and allows logins to access spending data.</a:t>
            </a:r>
          </a:p>
          <a:p>
            <a:pPr algn="l">
              <a:lnSpc>
                <a:spcPts val="4821"/>
              </a:lnSpc>
            </a:pPr>
          </a:p>
          <a:p>
            <a:pPr algn="l">
              <a:lnSpc>
                <a:spcPts val="4821"/>
              </a:lnSpc>
            </a:pPr>
            <a:r>
              <a:rPr lang="en-US" sz="3493" spc="342">
                <a:solidFill>
                  <a:srgbClr val="231F20"/>
                </a:solidFill>
                <a:latin typeface="DM Sans"/>
                <a:ea typeface="DM Sans"/>
                <a:cs typeface="DM Sans"/>
                <a:sym typeface="DM Sans"/>
              </a:rPr>
              <a:t>2. Spending Tracking</a:t>
            </a:r>
          </a:p>
          <a:p>
            <a:pPr algn="l">
              <a:lnSpc>
                <a:spcPts val="4821"/>
              </a:lnSpc>
            </a:pPr>
            <a:r>
              <a:rPr lang="en-US" sz="3493" spc="342">
                <a:solidFill>
                  <a:srgbClr val="231F20"/>
                </a:solidFill>
                <a:latin typeface="DM Sans"/>
                <a:ea typeface="DM Sans"/>
                <a:cs typeface="DM Sans"/>
                <a:sym typeface="DM Sans"/>
              </a:rPr>
              <a:t>Allows users to add, edit, and categorize spending items (e.g., rent, groceries).</a:t>
            </a:r>
          </a:p>
          <a:p>
            <a:pPr algn="l">
              <a:lnSpc>
                <a:spcPts val="4821"/>
              </a:lnSpc>
            </a:pPr>
            <a:r>
              <a:rPr lang="en-US" sz="3493" spc="342">
                <a:solidFill>
                  <a:srgbClr val="231F20"/>
                </a:solidFill>
                <a:latin typeface="DM Sans"/>
                <a:ea typeface="DM Sans"/>
                <a:cs typeface="DM Sans"/>
                <a:sym typeface="DM Sans"/>
              </a:rPr>
              <a:t>Each transaction should have a description, date, amount, and category for easy management.</a:t>
            </a:r>
          </a:p>
          <a:p>
            <a:pPr algn="l" marL="0" indent="0" lvl="0">
              <a:lnSpc>
                <a:spcPts val="4821"/>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048770"/>
            <a:chOff x="0" y="0"/>
            <a:chExt cx="4816593" cy="539594"/>
          </a:xfrm>
        </p:grpSpPr>
        <p:sp>
          <p:nvSpPr>
            <p:cNvPr name="Freeform 4" id="4"/>
            <p:cNvSpPr/>
            <p:nvPr/>
          </p:nvSpPr>
          <p:spPr>
            <a:xfrm flipH="false" flipV="false" rot="0">
              <a:off x="0" y="0"/>
              <a:ext cx="4816592" cy="539594"/>
            </a:xfrm>
            <a:custGeom>
              <a:avLst/>
              <a:gdLst/>
              <a:ahLst/>
              <a:cxnLst/>
              <a:rect r="r" b="b" t="t" l="l"/>
              <a:pathLst>
                <a:path h="539594" w="4816592">
                  <a:moveTo>
                    <a:pt x="0" y="0"/>
                  </a:moveTo>
                  <a:lnTo>
                    <a:pt x="4816592" y="0"/>
                  </a:lnTo>
                  <a:lnTo>
                    <a:pt x="4816592" y="539594"/>
                  </a:lnTo>
                  <a:lnTo>
                    <a:pt x="0" y="539594"/>
                  </a:lnTo>
                  <a:close/>
                </a:path>
              </a:pathLst>
            </a:custGeom>
            <a:solidFill>
              <a:srgbClr val="1A1A1A"/>
            </a:solidFill>
          </p:spPr>
        </p:sp>
        <p:sp>
          <p:nvSpPr>
            <p:cNvPr name="TextBox 5" id="5"/>
            <p:cNvSpPr txBox="true"/>
            <p:nvPr/>
          </p:nvSpPr>
          <p:spPr>
            <a:xfrm>
              <a:off x="0" y="-19050"/>
              <a:ext cx="4816593" cy="55864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326319" y="282737"/>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Required Features</a:t>
            </a:r>
          </a:p>
        </p:txBody>
      </p:sp>
      <p:sp>
        <p:nvSpPr>
          <p:cNvPr name="TextBox 9" id="9"/>
          <p:cNvSpPr txBox="true"/>
          <p:nvPr/>
        </p:nvSpPr>
        <p:spPr>
          <a:xfrm rot="0">
            <a:off x="1342370" y="3019425"/>
            <a:ext cx="15603259" cy="5350166"/>
          </a:xfrm>
          <a:prstGeom prst="rect">
            <a:avLst/>
          </a:prstGeom>
        </p:spPr>
        <p:txBody>
          <a:bodyPr anchor="t" rtlCol="false" tIns="0" lIns="0" bIns="0" rIns="0">
            <a:spAutoFit/>
          </a:bodyPr>
          <a:lstStyle/>
          <a:p>
            <a:pPr algn="l">
              <a:lnSpc>
                <a:spcPts val="4821"/>
              </a:lnSpc>
            </a:pPr>
            <a:r>
              <a:rPr lang="en-US" sz="3493" spc="342">
                <a:solidFill>
                  <a:srgbClr val="231F20"/>
                </a:solidFill>
                <a:latin typeface="DM Sans"/>
                <a:ea typeface="DM Sans"/>
                <a:cs typeface="DM Sans"/>
                <a:sym typeface="DM Sans"/>
              </a:rPr>
              <a:t>3. Set Up a Budget</a:t>
            </a:r>
          </a:p>
          <a:p>
            <a:pPr algn="l">
              <a:lnSpc>
                <a:spcPts val="4821"/>
              </a:lnSpc>
            </a:pPr>
            <a:r>
              <a:rPr lang="en-US" sz="3493" spc="342">
                <a:solidFill>
                  <a:srgbClr val="231F20"/>
                </a:solidFill>
                <a:latin typeface="DM Sans"/>
                <a:ea typeface="DM Sans"/>
                <a:cs typeface="DM Sans"/>
                <a:sym typeface="DM Sans"/>
              </a:rPr>
              <a:t>Users can set up monthly budgets for each spending category and change them as needed.</a:t>
            </a:r>
          </a:p>
          <a:p>
            <a:pPr algn="l">
              <a:lnSpc>
                <a:spcPts val="4821"/>
              </a:lnSpc>
            </a:pPr>
          </a:p>
          <a:p>
            <a:pPr algn="l">
              <a:lnSpc>
                <a:spcPts val="4821"/>
              </a:lnSpc>
            </a:pPr>
            <a:r>
              <a:rPr lang="en-US" sz="3493" spc="342">
                <a:solidFill>
                  <a:srgbClr val="231F20"/>
                </a:solidFill>
                <a:latin typeface="DM Sans"/>
                <a:ea typeface="DM Sans"/>
                <a:cs typeface="DM Sans"/>
                <a:sym typeface="DM Sans"/>
              </a:rPr>
              <a:t>4. Spending Overview</a:t>
            </a:r>
          </a:p>
          <a:p>
            <a:pPr algn="l">
              <a:lnSpc>
                <a:spcPts val="4821"/>
              </a:lnSpc>
            </a:pPr>
            <a:r>
              <a:rPr lang="en-US" sz="3493" spc="342">
                <a:solidFill>
                  <a:srgbClr val="231F20"/>
                </a:solidFill>
                <a:latin typeface="DM Sans"/>
                <a:ea typeface="DM Sans"/>
                <a:cs typeface="DM Sans"/>
                <a:sym typeface="DM Sans"/>
              </a:rPr>
              <a:t>Displays total monthly spending, budget balance, and breakdown by category.</a:t>
            </a:r>
          </a:p>
          <a:p>
            <a:pPr algn="l">
              <a:lnSpc>
                <a:spcPts val="4821"/>
              </a:lnSpc>
            </a:pPr>
            <a:r>
              <a:rPr lang="en-US" sz="3493" spc="342">
                <a:solidFill>
                  <a:srgbClr val="231F20"/>
                </a:solidFill>
                <a:latin typeface="DM Sans"/>
                <a:ea typeface="DM Sans"/>
                <a:cs typeface="DM Sans"/>
                <a:sym typeface="DM Sans"/>
              </a:rPr>
              <a:t>Enables review of spending trends over time.</a:t>
            </a:r>
          </a:p>
          <a:p>
            <a:pPr algn="l" marL="0" indent="0" lvl="0">
              <a:lnSpc>
                <a:spcPts val="4821"/>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048770"/>
            <a:chOff x="0" y="0"/>
            <a:chExt cx="4816593" cy="539594"/>
          </a:xfrm>
        </p:grpSpPr>
        <p:sp>
          <p:nvSpPr>
            <p:cNvPr name="Freeform 4" id="4"/>
            <p:cNvSpPr/>
            <p:nvPr/>
          </p:nvSpPr>
          <p:spPr>
            <a:xfrm flipH="false" flipV="false" rot="0">
              <a:off x="0" y="0"/>
              <a:ext cx="4816592" cy="539594"/>
            </a:xfrm>
            <a:custGeom>
              <a:avLst/>
              <a:gdLst/>
              <a:ahLst/>
              <a:cxnLst/>
              <a:rect r="r" b="b" t="t" l="l"/>
              <a:pathLst>
                <a:path h="539594" w="4816592">
                  <a:moveTo>
                    <a:pt x="0" y="0"/>
                  </a:moveTo>
                  <a:lnTo>
                    <a:pt x="4816592" y="0"/>
                  </a:lnTo>
                  <a:lnTo>
                    <a:pt x="4816592" y="539594"/>
                  </a:lnTo>
                  <a:lnTo>
                    <a:pt x="0" y="539594"/>
                  </a:lnTo>
                  <a:close/>
                </a:path>
              </a:pathLst>
            </a:custGeom>
            <a:solidFill>
              <a:srgbClr val="1A1A1A"/>
            </a:solidFill>
          </p:spPr>
        </p:sp>
        <p:sp>
          <p:nvSpPr>
            <p:cNvPr name="TextBox 5" id="5"/>
            <p:cNvSpPr txBox="true"/>
            <p:nvPr/>
          </p:nvSpPr>
          <p:spPr>
            <a:xfrm>
              <a:off x="0" y="-19050"/>
              <a:ext cx="4816593" cy="55864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326319" y="282737"/>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Required Features</a:t>
            </a:r>
          </a:p>
        </p:txBody>
      </p:sp>
      <p:sp>
        <p:nvSpPr>
          <p:cNvPr name="TextBox 9" id="9"/>
          <p:cNvSpPr txBox="true"/>
          <p:nvPr/>
        </p:nvSpPr>
        <p:spPr>
          <a:xfrm rot="0">
            <a:off x="1342370" y="3019425"/>
            <a:ext cx="15603259" cy="5350166"/>
          </a:xfrm>
          <a:prstGeom prst="rect">
            <a:avLst/>
          </a:prstGeom>
        </p:spPr>
        <p:txBody>
          <a:bodyPr anchor="t" rtlCol="false" tIns="0" lIns="0" bIns="0" rIns="0">
            <a:spAutoFit/>
          </a:bodyPr>
          <a:lstStyle/>
          <a:p>
            <a:pPr algn="l">
              <a:lnSpc>
                <a:spcPts val="4821"/>
              </a:lnSpc>
            </a:pPr>
            <a:r>
              <a:rPr lang="en-US" sz="3493" spc="342">
                <a:solidFill>
                  <a:srgbClr val="231F20"/>
                </a:solidFill>
                <a:latin typeface="DM Sans"/>
                <a:ea typeface="DM Sans"/>
                <a:cs typeface="DM Sans"/>
                <a:sym typeface="DM Sans"/>
              </a:rPr>
              <a:t>5. Recurring Spending</a:t>
            </a:r>
          </a:p>
          <a:p>
            <a:pPr algn="l">
              <a:lnSpc>
                <a:spcPts val="4821"/>
              </a:lnSpc>
            </a:pPr>
            <a:r>
              <a:rPr lang="en-US" sz="3493" spc="342">
                <a:solidFill>
                  <a:srgbClr val="231F20"/>
                </a:solidFill>
                <a:latin typeface="DM Sans"/>
                <a:ea typeface="DM Sans"/>
                <a:cs typeface="DM Sans"/>
                <a:sym typeface="DM Sans"/>
              </a:rPr>
              <a:t>Enables setting up recurring expenses (e.g., monthly rent) with start and end dates.</a:t>
            </a:r>
          </a:p>
          <a:p>
            <a:pPr algn="l">
              <a:lnSpc>
                <a:spcPts val="4821"/>
              </a:lnSpc>
            </a:pPr>
            <a:r>
              <a:rPr lang="en-US" sz="3493" spc="342">
                <a:solidFill>
                  <a:srgbClr val="231F20"/>
                </a:solidFill>
                <a:latin typeface="DM Sans"/>
                <a:ea typeface="DM Sans"/>
                <a:cs typeface="DM Sans"/>
                <a:sym typeface="DM Sans"/>
              </a:rPr>
              <a:t>Automatically updates recurring expenses to monthly budgets.</a:t>
            </a:r>
          </a:p>
          <a:p>
            <a:pPr algn="l">
              <a:lnSpc>
                <a:spcPts val="4821"/>
              </a:lnSpc>
            </a:pPr>
          </a:p>
          <a:p>
            <a:pPr algn="l">
              <a:lnSpc>
                <a:spcPts val="4821"/>
              </a:lnSpc>
            </a:pPr>
            <a:r>
              <a:rPr lang="en-US" sz="3493" spc="342">
                <a:solidFill>
                  <a:srgbClr val="231F20"/>
                </a:solidFill>
                <a:latin typeface="DM Sans"/>
                <a:ea typeface="DM Sans"/>
                <a:cs typeface="DM Sans"/>
                <a:sym typeface="DM Sans"/>
              </a:rPr>
              <a:t>6. Spending Reports</a:t>
            </a:r>
          </a:p>
          <a:p>
            <a:pPr algn="l">
              <a:lnSpc>
                <a:spcPts val="4821"/>
              </a:lnSpc>
            </a:pPr>
            <a:r>
              <a:rPr lang="en-US" sz="3493" spc="342">
                <a:solidFill>
                  <a:srgbClr val="231F20"/>
                </a:solidFill>
                <a:latin typeface="DM Sans"/>
                <a:ea typeface="DM Sans"/>
                <a:cs typeface="DM Sans"/>
                <a:sym typeface="DM Sans"/>
              </a:rPr>
              <a:t>Generate detailed reports over time periods (e.g. monthly, yearly), analyzing spending by category.</a:t>
            </a:r>
          </a:p>
          <a:p>
            <a:pPr algn="l" marL="0" indent="0" lvl="0">
              <a:lnSpc>
                <a:spcPts val="4821"/>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2048770"/>
            <a:chOff x="0" y="0"/>
            <a:chExt cx="4816593" cy="539594"/>
          </a:xfrm>
        </p:grpSpPr>
        <p:sp>
          <p:nvSpPr>
            <p:cNvPr name="Freeform 4" id="4"/>
            <p:cNvSpPr/>
            <p:nvPr/>
          </p:nvSpPr>
          <p:spPr>
            <a:xfrm flipH="false" flipV="false" rot="0">
              <a:off x="0" y="0"/>
              <a:ext cx="4816592" cy="539594"/>
            </a:xfrm>
            <a:custGeom>
              <a:avLst/>
              <a:gdLst/>
              <a:ahLst/>
              <a:cxnLst/>
              <a:rect r="r" b="b" t="t" l="l"/>
              <a:pathLst>
                <a:path h="539594" w="4816592">
                  <a:moveTo>
                    <a:pt x="0" y="0"/>
                  </a:moveTo>
                  <a:lnTo>
                    <a:pt x="4816592" y="0"/>
                  </a:lnTo>
                  <a:lnTo>
                    <a:pt x="4816592" y="539594"/>
                  </a:lnTo>
                  <a:lnTo>
                    <a:pt x="0" y="539594"/>
                  </a:lnTo>
                  <a:close/>
                </a:path>
              </a:pathLst>
            </a:custGeom>
            <a:solidFill>
              <a:srgbClr val="1A1A1A"/>
            </a:solidFill>
          </p:spPr>
        </p:sp>
        <p:sp>
          <p:nvSpPr>
            <p:cNvPr name="TextBox 5" id="5"/>
            <p:cNvSpPr txBox="true"/>
            <p:nvPr/>
          </p:nvSpPr>
          <p:spPr>
            <a:xfrm>
              <a:off x="0" y="-19050"/>
              <a:ext cx="4816593" cy="55864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326319" y="282737"/>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Required Features</a:t>
            </a:r>
          </a:p>
        </p:txBody>
      </p:sp>
      <p:sp>
        <p:nvSpPr>
          <p:cNvPr name="TextBox 9" id="9"/>
          <p:cNvSpPr txBox="true"/>
          <p:nvPr/>
        </p:nvSpPr>
        <p:spPr>
          <a:xfrm rot="0">
            <a:off x="1342370" y="3924902"/>
            <a:ext cx="15603259" cy="2370520"/>
          </a:xfrm>
          <a:prstGeom prst="rect">
            <a:avLst/>
          </a:prstGeom>
        </p:spPr>
        <p:txBody>
          <a:bodyPr anchor="t" rtlCol="false" tIns="0" lIns="0" bIns="0" rIns="0">
            <a:spAutoFit/>
          </a:bodyPr>
          <a:lstStyle/>
          <a:p>
            <a:pPr algn="l">
              <a:lnSpc>
                <a:spcPts val="4821"/>
              </a:lnSpc>
            </a:pPr>
            <a:r>
              <a:rPr lang="en-US" sz="3493" spc="342">
                <a:solidFill>
                  <a:srgbClr val="231F20"/>
                </a:solidFill>
                <a:latin typeface="DM Sans"/>
                <a:ea typeface="DM Sans"/>
                <a:cs typeface="DM Sans"/>
                <a:sym typeface="DM Sans"/>
              </a:rPr>
              <a:t>7. Budget Notifications</a:t>
            </a:r>
          </a:p>
          <a:p>
            <a:pPr algn="l">
              <a:lnSpc>
                <a:spcPts val="4821"/>
              </a:lnSpc>
            </a:pPr>
            <a:r>
              <a:rPr lang="en-US" sz="3493" spc="342">
                <a:solidFill>
                  <a:srgbClr val="231F20"/>
                </a:solidFill>
                <a:latin typeface="DM Sans"/>
                <a:ea typeface="DM Sans"/>
                <a:cs typeface="DM Sans"/>
                <a:sym typeface="DM Sans"/>
              </a:rPr>
              <a:t>Send notifications when users are close to or over their budget for a category, helping to control spending.</a:t>
            </a:r>
          </a:p>
          <a:p>
            <a:pPr algn="l" marL="0" indent="0" lvl="0">
              <a:lnSpc>
                <a:spcPts val="4821"/>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3651754" y="3005174"/>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035253">
            <a:off x="15331117" y="5902012"/>
            <a:ext cx="7835077" cy="10939025"/>
          </a:xfrm>
          <a:custGeom>
            <a:avLst/>
            <a:gdLst/>
            <a:ahLst/>
            <a:cxnLst/>
            <a:rect r="r" b="b" t="t" l="l"/>
            <a:pathLst>
              <a:path h="10939025" w="7835077">
                <a:moveTo>
                  <a:pt x="0" y="0"/>
                </a:moveTo>
                <a:lnTo>
                  <a:pt x="7835077" y="0"/>
                </a:lnTo>
                <a:lnTo>
                  <a:pt x="7835077"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1589541" y="6574325"/>
            <a:ext cx="15108918"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4414986" y="6325101"/>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3651754" y="3524988"/>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01</a:t>
            </a:r>
          </a:p>
        </p:txBody>
      </p:sp>
      <p:sp>
        <p:nvSpPr>
          <p:cNvPr name="TextBox 10" id="10"/>
          <p:cNvSpPr txBox="true"/>
          <p:nvPr/>
        </p:nvSpPr>
        <p:spPr>
          <a:xfrm rot="0">
            <a:off x="2659865" y="7026072"/>
            <a:ext cx="4011325" cy="1513679"/>
          </a:xfrm>
          <a:prstGeom prst="rect">
            <a:avLst/>
          </a:prstGeom>
        </p:spPr>
        <p:txBody>
          <a:bodyPr anchor="t" rtlCol="false" tIns="0" lIns="0" bIns="0" rIns="0">
            <a:spAutoFit/>
          </a:bodyPr>
          <a:lstStyle/>
          <a:p>
            <a:pPr algn="ctr">
              <a:lnSpc>
                <a:spcPts val="4073"/>
              </a:lnSpc>
            </a:pPr>
            <a:r>
              <a:rPr lang="en-US" b="true" sz="2951" spc="289">
                <a:solidFill>
                  <a:srgbClr val="231F20"/>
                </a:solidFill>
                <a:latin typeface="DM Sans Bold"/>
                <a:ea typeface="DM Sans Bold"/>
                <a:cs typeface="DM Sans Bold"/>
                <a:sym typeface="DM Sans Bold"/>
              </a:rPr>
              <a:t>Mobile Application (Primary Solution)</a:t>
            </a:r>
          </a:p>
        </p:txBody>
      </p:sp>
      <p:sp>
        <p:nvSpPr>
          <p:cNvPr name="Freeform 11" id="11"/>
          <p:cNvSpPr/>
          <p:nvPr/>
        </p:nvSpPr>
        <p:spPr>
          <a:xfrm flipH="false" flipV="false" rot="0">
            <a:off x="8155800" y="3100288"/>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8919031" y="6420215"/>
            <a:ext cx="501082" cy="50108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8155800" y="3518838"/>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02</a:t>
            </a:r>
          </a:p>
        </p:txBody>
      </p:sp>
      <p:sp>
        <p:nvSpPr>
          <p:cNvPr name="Freeform 16" id="16"/>
          <p:cNvSpPr/>
          <p:nvPr/>
        </p:nvSpPr>
        <p:spPr>
          <a:xfrm flipH="false" flipV="false" rot="0">
            <a:off x="12660129" y="3005174"/>
            <a:ext cx="2027545" cy="3080525"/>
          </a:xfrm>
          <a:custGeom>
            <a:avLst/>
            <a:gdLst/>
            <a:ahLst/>
            <a:cxnLst/>
            <a:rect r="r" b="b" t="t" l="l"/>
            <a:pathLst>
              <a:path h="3080525" w="202754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13423361" y="6325101"/>
            <a:ext cx="501082" cy="50108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name="TextBox 19" id="1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0" id="20"/>
          <p:cNvSpPr txBox="true"/>
          <p:nvPr/>
        </p:nvSpPr>
        <p:spPr>
          <a:xfrm rot="0">
            <a:off x="12660129" y="3423723"/>
            <a:ext cx="2027545" cy="1121713"/>
          </a:xfrm>
          <a:prstGeom prst="rect">
            <a:avLst/>
          </a:prstGeom>
        </p:spPr>
        <p:txBody>
          <a:bodyPr anchor="t" rtlCol="false" tIns="0" lIns="0" bIns="0" rIns="0">
            <a:spAutoFit/>
          </a:bodyPr>
          <a:lstStyle/>
          <a:p>
            <a:pPr algn="ctr">
              <a:lnSpc>
                <a:spcPts val="9141"/>
              </a:lnSpc>
            </a:pPr>
            <a:r>
              <a:rPr lang="en-US" b="true" sz="6624" spc="649">
                <a:solidFill>
                  <a:srgbClr val="FFFBFB"/>
                </a:solidFill>
                <a:latin typeface="DM Sans Bold"/>
                <a:ea typeface="DM Sans Bold"/>
                <a:cs typeface="DM Sans Bold"/>
                <a:sym typeface="DM Sans Bold"/>
              </a:rPr>
              <a:t>03</a:t>
            </a:r>
          </a:p>
        </p:txBody>
      </p:sp>
      <p:sp>
        <p:nvSpPr>
          <p:cNvPr name="TextBox 21" id="21"/>
          <p:cNvSpPr txBox="true"/>
          <p:nvPr/>
        </p:nvSpPr>
        <p:spPr>
          <a:xfrm rot="0">
            <a:off x="12218960" y="7254807"/>
            <a:ext cx="2909884" cy="999363"/>
          </a:xfrm>
          <a:prstGeom prst="rect">
            <a:avLst/>
          </a:prstGeom>
        </p:spPr>
        <p:txBody>
          <a:bodyPr anchor="t" rtlCol="false" tIns="0" lIns="0" bIns="0" rIns="0">
            <a:spAutoFit/>
          </a:bodyPr>
          <a:lstStyle/>
          <a:p>
            <a:pPr algn="ctr">
              <a:lnSpc>
                <a:spcPts val="4070"/>
              </a:lnSpc>
            </a:pPr>
            <a:r>
              <a:rPr lang="en-US" b="true" sz="2949" spc="289">
                <a:solidFill>
                  <a:srgbClr val="231F20"/>
                </a:solidFill>
                <a:latin typeface="DM Sans Bold"/>
                <a:ea typeface="DM Sans Bold"/>
                <a:cs typeface="DM Sans Bold"/>
                <a:sym typeface="DM Sans Bold"/>
              </a:rPr>
              <a:t>Web Application</a:t>
            </a:r>
            <a:r>
              <a:rPr lang="en-US" b="true" sz="2949" spc="289">
                <a:solidFill>
                  <a:srgbClr val="231F20"/>
                </a:solidFill>
                <a:latin typeface="DM Sans Bold"/>
                <a:ea typeface="DM Sans Bold"/>
                <a:cs typeface="DM Sans Bold"/>
                <a:sym typeface="DM Sans Bold"/>
              </a:rPr>
              <a:t> </a:t>
            </a:r>
          </a:p>
        </p:txBody>
      </p:sp>
      <p:sp>
        <p:nvSpPr>
          <p:cNvPr name="Freeform 22" id="22"/>
          <p:cNvSpPr/>
          <p:nvPr/>
        </p:nvSpPr>
        <p:spPr>
          <a:xfrm flipH="false" flipV="false" rot="-10799999">
            <a:off x="-4445416" y="-6112029"/>
            <a:ext cx="7474297" cy="10435319"/>
          </a:xfrm>
          <a:custGeom>
            <a:avLst/>
            <a:gdLst/>
            <a:ahLst/>
            <a:cxnLst/>
            <a:rect r="r" b="b" t="t" l="l"/>
            <a:pathLst>
              <a:path h="10435319" w="7474297">
                <a:moveTo>
                  <a:pt x="0" y="0"/>
                </a:moveTo>
                <a:lnTo>
                  <a:pt x="7474298" y="0"/>
                </a:lnTo>
                <a:lnTo>
                  <a:pt x="7474298" y="10435319"/>
                </a:lnTo>
                <a:lnTo>
                  <a:pt x="0" y="10435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p:nvPr/>
        </p:nvGrpSpPr>
        <p:grpSpPr>
          <a:xfrm rot="0">
            <a:off x="0" y="0"/>
            <a:ext cx="18288000" cy="2048770"/>
            <a:chOff x="0" y="0"/>
            <a:chExt cx="4816593" cy="539594"/>
          </a:xfrm>
        </p:grpSpPr>
        <p:sp>
          <p:nvSpPr>
            <p:cNvPr name="Freeform 24" id="24"/>
            <p:cNvSpPr/>
            <p:nvPr/>
          </p:nvSpPr>
          <p:spPr>
            <a:xfrm flipH="false" flipV="false" rot="0">
              <a:off x="0" y="0"/>
              <a:ext cx="4816592" cy="539594"/>
            </a:xfrm>
            <a:custGeom>
              <a:avLst/>
              <a:gdLst/>
              <a:ahLst/>
              <a:cxnLst/>
              <a:rect r="r" b="b" t="t" l="l"/>
              <a:pathLst>
                <a:path h="539594" w="4816592">
                  <a:moveTo>
                    <a:pt x="0" y="0"/>
                  </a:moveTo>
                  <a:lnTo>
                    <a:pt x="4816592" y="0"/>
                  </a:lnTo>
                  <a:lnTo>
                    <a:pt x="4816592" y="539594"/>
                  </a:lnTo>
                  <a:lnTo>
                    <a:pt x="0" y="539594"/>
                  </a:lnTo>
                  <a:close/>
                </a:path>
              </a:pathLst>
            </a:custGeom>
            <a:solidFill>
              <a:srgbClr val="1A1A1A"/>
            </a:solidFill>
          </p:spPr>
        </p:sp>
        <p:sp>
          <p:nvSpPr>
            <p:cNvPr name="TextBox 25" id="25"/>
            <p:cNvSpPr txBox="true"/>
            <p:nvPr/>
          </p:nvSpPr>
          <p:spPr>
            <a:xfrm>
              <a:off x="0" y="-19050"/>
              <a:ext cx="4816593" cy="558644"/>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251821" y="282737"/>
            <a:ext cx="18842788"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Business application solutions</a:t>
            </a:r>
          </a:p>
        </p:txBody>
      </p:sp>
      <p:sp>
        <p:nvSpPr>
          <p:cNvPr name="TextBox 28" id="28"/>
          <p:cNvSpPr txBox="true"/>
          <p:nvPr/>
        </p:nvSpPr>
        <p:spPr>
          <a:xfrm rot="0">
            <a:off x="7484509" y="7264332"/>
            <a:ext cx="3824304" cy="467995"/>
          </a:xfrm>
          <a:prstGeom prst="rect">
            <a:avLst/>
          </a:prstGeom>
        </p:spPr>
        <p:txBody>
          <a:bodyPr anchor="t" rtlCol="false" tIns="0" lIns="0" bIns="0" rIns="0">
            <a:spAutoFit/>
          </a:bodyPr>
          <a:lstStyle/>
          <a:p>
            <a:pPr algn="ctr">
              <a:lnSpc>
                <a:spcPts val="3769"/>
              </a:lnSpc>
              <a:spcBef>
                <a:spcPct val="0"/>
              </a:spcBef>
            </a:pPr>
            <a:r>
              <a:rPr lang="en-US" b="true" sz="2899">
                <a:solidFill>
                  <a:srgbClr val="000000"/>
                </a:solidFill>
                <a:latin typeface="DM Sans Bold"/>
                <a:ea typeface="DM Sans Bold"/>
                <a:cs typeface="DM Sans Bold"/>
                <a:sym typeface="DM Sans Bold"/>
              </a:rPr>
              <a:t> Desktop Application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807412" y="5744675"/>
            <a:ext cx="7629294" cy="7828566"/>
          </a:xfrm>
          <a:custGeom>
            <a:avLst/>
            <a:gdLst/>
            <a:ahLst/>
            <a:cxnLst/>
            <a:rect r="r" b="b" t="t" l="l"/>
            <a:pathLst>
              <a:path h="7828566" w="7629294">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224511" y="3060659"/>
            <a:ext cx="1400485" cy="6016293"/>
            <a:chOff x="0" y="0"/>
            <a:chExt cx="368852" cy="1584538"/>
          </a:xfrm>
        </p:grpSpPr>
        <p:sp>
          <p:nvSpPr>
            <p:cNvPr name="Freeform 4" id="4"/>
            <p:cNvSpPr/>
            <p:nvPr/>
          </p:nvSpPr>
          <p:spPr>
            <a:xfrm flipH="false" flipV="false" rot="0">
              <a:off x="0" y="0"/>
              <a:ext cx="368852" cy="1584538"/>
            </a:xfrm>
            <a:custGeom>
              <a:avLst/>
              <a:gdLst/>
              <a:ahLst/>
              <a:cxnLst/>
              <a:rect r="r" b="b" t="t" l="l"/>
              <a:pathLst>
                <a:path h="1584538" w="368852">
                  <a:moveTo>
                    <a:pt x="0" y="0"/>
                  </a:moveTo>
                  <a:lnTo>
                    <a:pt x="368852" y="0"/>
                  </a:lnTo>
                  <a:lnTo>
                    <a:pt x="368852" y="1584538"/>
                  </a:lnTo>
                  <a:lnTo>
                    <a:pt x="0" y="1584538"/>
                  </a:lnTo>
                  <a:close/>
                </a:path>
              </a:pathLst>
            </a:custGeom>
            <a:solidFill>
              <a:srgbClr val="CCCCCC"/>
            </a:solidFill>
          </p:spPr>
        </p:sp>
        <p:sp>
          <p:nvSpPr>
            <p:cNvPr name="TextBox 5" id="5"/>
            <p:cNvSpPr txBox="true"/>
            <p:nvPr/>
          </p:nvSpPr>
          <p:spPr>
            <a:xfrm>
              <a:off x="0" y="-19050"/>
              <a:ext cx="368852" cy="1603588"/>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1036994"/>
            <a:ext cx="7416941" cy="1683727"/>
          </a:xfrm>
          <a:prstGeom prst="rect">
            <a:avLst/>
          </a:prstGeom>
        </p:spPr>
        <p:txBody>
          <a:bodyPr anchor="t" rtlCol="false" tIns="0" lIns="0" bIns="0" rIns="0">
            <a:spAutoFit/>
          </a:bodyPr>
          <a:lstStyle/>
          <a:p>
            <a:pPr algn="ctr">
              <a:lnSpc>
                <a:spcPts val="13774"/>
              </a:lnSpc>
            </a:pPr>
            <a:r>
              <a:rPr lang="en-US" b="true" sz="9981" spc="978">
                <a:solidFill>
                  <a:srgbClr val="231F20"/>
                </a:solidFill>
                <a:latin typeface="Oswald Bold"/>
                <a:ea typeface="Oswald Bold"/>
                <a:cs typeface="Oswald Bold"/>
                <a:sym typeface="Oswald Bold"/>
              </a:rPr>
              <a:t>CONTENT</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436543" y="3384146"/>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01</a:t>
            </a:r>
          </a:p>
        </p:txBody>
      </p:sp>
      <p:sp>
        <p:nvSpPr>
          <p:cNvPr name="TextBox 9" id="9"/>
          <p:cNvSpPr txBox="true"/>
          <p:nvPr/>
        </p:nvSpPr>
        <p:spPr>
          <a:xfrm rot="0">
            <a:off x="4456144" y="4319023"/>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02</a:t>
            </a:r>
          </a:p>
        </p:txBody>
      </p:sp>
      <p:sp>
        <p:nvSpPr>
          <p:cNvPr name="TextBox 10" id="10"/>
          <p:cNvSpPr txBox="true"/>
          <p:nvPr/>
        </p:nvSpPr>
        <p:spPr>
          <a:xfrm rot="0">
            <a:off x="4436543" y="5500573"/>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03</a:t>
            </a:r>
          </a:p>
        </p:txBody>
      </p:sp>
      <p:sp>
        <p:nvSpPr>
          <p:cNvPr name="TextBox 11" id="11"/>
          <p:cNvSpPr txBox="true"/>
          <p:nvPr/>
        </p:nvSpPr>
        <p:spPr>
          <a:xfrm rot="0">
            <a:off x="4436543" y="6738823"/>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04</a:t>
            </a:r>
          </a:p>
        </p:txBody>
      </p:sp>
      <p:sp>
        <p:nvSpPr>
          <p:cNvPr name="TextBox 12" id="12"/>
          <p:cNvSpPr txBox="true"/>
          <p:nvPr/>
        </p:nvSpPr>
        <p:spPr>
          <a:xfrm rot="0">
            <a:off x="4436543" y="7974092"/>
            <a:ext cx="937219" cy="6572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05</a:t>
            </a:r>
          </a:p>
        </p:txBody>
      </p:sp>
      <p:sp>
        <p:nvSpPr>
          <p:cNvPr name="TextBox 13" id="13"/>
          <p:cNvSpPr txBox="true"/>
          <p:nvPr/>
        </p:nvSpPr>
        <p:spPr>
          <a:xfrm rot="0">
            <a:off x="5990596" y="348919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STAKEHOLDERS</a:t>
            </a:r>
          </a:p>
        </p:txBody>
      </p:sp>
      <p:sp>
        <p:nvSpPr>
          <p:cNvPr name="TextBox 14" id="14"/>
          <p:cNvSpPr txBox="true"/>
          <p:nvPr/>
        </p:nvSpPr>
        <p:spPr>
          <a:xfrm rot="0">
            <a:off x="5990596" y="4424074"/>
            <a:ext cx="9567454"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FUNCTIONAL AND NON-FUNCTIONAL REQUIREMENTS</a:t>
            </a:r>
          </a:p>
        </p:txBody>
      </p:sp>
      <p:sp>
        <p:nvSpPr>
          <p:cNvPr name="TextBox 15" id="15"/>
          <p:cNvSpPr txBox="true"/>
          <p:nvPr/>
        </p:nvSpPr>
        <p:spPr>
          <a:xfrm rot="0">
            <a:off x="5962623" y="560562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DIFFICULTIES OF THE PROJECT</a:t>
            </a:r>
          </a:p>
        </p:txBody>
      </p:sp>
      <p:sp>
        <p:nvSpPr>
          <p:cNvPr name="TextBox 16" id="16"/>
          <p:cNvSpPr txBox="true"/>
          <p:nvPr/>
        </p:nvSpPr>
        <p:spPr>
          <a:xfrm rot="0">
            <a:off x="5990596" y="6843874"/>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PLATFORM USED AND FEATURES</a:t>
            </a:r>
          </a:p>
        </p:txBody>
      </p:sp>
      <p:sp>
        <p:nvSpPr>
          <p:cNvPr name="TextBox 17" id="17"/>
          <p:cNvSpPr txBox="true"/>
          <p:nvPr/>
        </p:nvSpPr>
        <p:spPr>
          <a:xfrm rot="0">
            <a:off x="5990596" y="807914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ANALYZE HIDDEN RISKS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8895156" y="6690687"/>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42370" y="981075"/>
            <a:ext cx="15603259" cy="7955799"/>
          </a:xfrm>
          <a:prstGeom prst="rect">
            <a:avLst/>
          </a:prstGeom>
        </p:spPr>
        <p:txBody>
          <a:bodyPr anchor="t" rtlCol="false" tIns="0" lIns="0" bIns="0" rIns="0">
            <a:spAutoFit/>
          </a:bodyPr>
          <a:lstStyle/>
          <a:p>
            <a:pPr algn="l">
              <a:lnSpc>
                <a:spcPts val="3303"/>
              </a:lnSpc>
            </a:pPr>
            <a:r>
              <a:rPr lang="en-US" sz="2393" spc="234">
                <a:solidFill>
                  <a:srgbClr val="231F20"/>
                </a:solidFill>
                <a:latin typeface="DM Sans"/>
                <a:ea typeface="DM Sans"/>
                <a:cs typeface="DM Sans"/>
                <a:sym typeface="DM Sans"/>
              </a:rPr>
              <a:t>Mobile Application (Primary Solution)</a:t>
            </a:r>
          </a:p>
          <a:p>
            <a:pPr algn="l">
              <a:lnSpc>
                <a:spcPts val="3303"/>
              </a:lnSpc>
            </a:pPr>
            <a:r>
              <a:rPr lang="en-US" sz="2393" spc="234">
                <a:solidFill>
                  <a:srgbClr val="231F20"/>
                </a:solidFill>
                <a:latin typeface="DM Sans"/>
                <a:ea typeface="DM Sans"/>
                <a:cs typeface="DM Sans"/>
                <a:sym typeface="DM Sans"/>
              </a:rPr>
              <a:t>Platform: Android </a:t>
            </a:r>
          </a:p>
          <a:p>
            <a:pPr algn="l">
              <a:lnSpc>
                <a:spcPts val="3303"/>
              </a:lnSpc>
            </a:pPr>
            <a:r>
              <a:rPr lang="en-US" sz="2393" spc="234">
                <a:solidFill>
                  <a:srgbClr val="231F20"/>
                </a:solidFill>
                <a:latin typeface="DM Sans"/>
                <a:ea typeface="DM Sans"/>
                <a:cs typeface="DM Sans"/>
                <a:sym typeface="DM Sans"/>
              </a:rPr>
              <a:t>Description: A mobile application is th</a:t>
            </a:r>
            <a:r>
              <a:rPr lang="en-US" sz="2393" spc="234">
                <a:solidFill>
                  <a:srgbClr val="231F20"/>
                </a:solidFill>
                <a:latin typeface="DM Sans"/>
                <a:ea typeface="DM Sans"/>
                <a:cs typeface="DM Sans"/>
                <a:sym typeface="DM Sans"/>
              </a:rPr>
              <a:t>e most suitable solution for students who are constantly on the go. It allows users to track expenses in real-time, set budgets, and receive notifications directly on their smartphones.</a:t>
            </a:r>
          </a:p>
          <a:p>
            <a:pPr algn="l">
              <a:lnSpc>
                <a:spcPts val="3303"/>
              </a:lnSpc>
            </a:pPr>
            <a:r>
              <a:rPr lang="en-US" sz="2393" spc="234">
                <a:solidFill>
                  <a:srgbClr val="231F20"/>
                </a:solidFill>
                <a:latin typeface="DM Sans"/>
                <a:ea typeface="DM Sans"/>
                <a:cs typeface="DM Sans"/>
                <a:sym typeface="DM Sans"/>
              </a:rPr>
              <a:t>Tool : android studio</a:t>
            </a:r>
          </a:p>
          <a:p>
            <a:pPr algn="l">
              <a:lnSpc>
                <a:spcPts val="3303"/>
              </a:lnSpc>
            </a:pPr>
            <a:r>
              <a:rPr lang="en-US" sz="2393" spc="234">
                <a:solidFill>
                  <a:srgbClr val="231F20"/>
                </a:solidFill>
                <a:latin typeface="DM Sans"/>
                <a:ea typeface="DM Sans"/>
                <a:cs typeface="DM Sans"/>
                <a:sym typeface="DM Sans"/>
              </a:rPr>
              <a:t>Key Features:</a:t>
            </a:r>
          </a:p>
          <a:p>
            <a:pPr algn="l" marL="516855" indent="-258427" lvl="1">
              <a:lnSpc>
                <a:spcPts val="3303"/>
              </a:lnSpc>
              <a:buFont typeface="Arial"/>
              <a:buChar char="•"/>
            </a:pPr>
            <a:r>
              <a:rPr lang="en-US" sz="2393" spc="234">
                <a:solidFill>
                  <a:srgbClr val="231F20"/>
                </a:solidFill>
                <a:latin typeface="DM Sans"/>
                <a:ea typeface="DM Sans"/>
                <a:cs typeface="DM Sans"/>
                <a:sym typeface="DM Sans"/>
              </a:rPr>
              <a:t>User-friendly interface with intuitive navigation.</a:t>
            </a:r>
          </a:p>
          <a:p>
            <a:pPr algn="l" marL="516855" indent="-258427" lvl="1">
              <a:lnSpc>
                <a:spcPts val="3303"/>
              </a:lnSpc>
              <a:buFont typeface="Arial"/>
              <a:buChar char="•"/>
            </a:pPr>
            <a:r>
              <a:rPr lang="en-US" sz="2393" spc="234">
                <a:solidFill>
                  <a:srgbClr val="231F20"/>
                </a:solidFill>
                <a:latin typeface="DM Sans"/>
                <a:ea typeface="DM Sans"/>
                <a:cs typeface="DM Sans"/>
                <a:sym typeface="DM Sans"/>
              </a:rPr>
              <a:t>Secure user registration and authentication.</a:t>
            </a:r>
          </a:p>
          <a:p>
            <a:pPr algn="l" marL="516855" indent="-258427" lvl="1">
              <a:lnSpc>
                <a:spcPts val="3303"/>
              </a:lnSpc>
              <a:buFont typeface="Arial"/>
              <a:buChar char="•"/>
            </a:pPr>
            <a:r>
              <a:rPr lang="en-US" sz="2393" spc="234">
                <a:solidFill>
                  <a:srgbClr val="231F20"/>
                </a:solidFill>
                <a:latin typeface="DM Sans"/>
                <a:ea typeface="DM Sans"/>
                <a:cs typeface="DM Sans"/>
                <a:sym typeface="DM Sans"/>
              </a:rPr>
              <a:t>Expense tracking with categorization.</a:t>
            </a:r>
          </a:p>
          <a:p>
            <a:pPr algn="l" marL="516855" indent="-258427" lvl="1">
              <a:lnSpc>
                <a:spcPts val="3303"/>
              </a:lnSpc>
              <a:buFont typeface="Arial"/>
              <a:buChar char="•"/>
            </a:pPr>
            <a:r>
              <a:rPr lang="en-US" sz="2393" spc="234">
                <a:solidFill>
                  <a:srgbClr val="231F20"/>
                </a:solidFill>
                <a:latin typeface="DM Sans"/>
                <a:ea typeface="DM Sans"/>
                <a:cs typeface="DM Sans"/>
                <a:sym typeface="DM Sans"/>
              </a:rPr>
              <a:t>Budget setting and adjustment functionalities.</a:t>
            </a:r>
          </a:p>
          <a:p>
            <a:pPr algn="l" marL="516855" indent="-258427" lvl="1">
              <a:lnSpc>
                <a:spcPts val="3303"/>
              </a:lnSpc>
              <a:buFont typeface="Arial"/>
              <a:buChar char="•"/>
            </a:pPr>
            <a:r>
              <a:rPr lang="en-US" sz="2393" spc="234">
                <a:solidFill>
                  <a:srgbClr val="231F20"/>
                </a:solidFill>
                <a:latin typeface="DM Sans"/>
                <a:ea typeface="DM Sans"/>
                <a:cs typeface="DM Sans"/>
                <a:sym typeface="DM Sans"/>
              </a:rPr>
              <a:t>Recurring expense management.</a:t>
            </a:r>
          </a:p>
          <a:p>
            <a:pPr algn="l" marL="516855" indent="-258427" lvl="1">
              <a:lnSpc>
                <a:spcPts val="3303"/>
              </a:lnSpc>
              <a:buFont typeface="Arial"/>
              <a:buChar char="•"/>
            </a:pPr>
            <a:r>
              <a:rPr lang="en-US" sz="2393" spc="234">
                <a:solidFill>
                  <a:srgbClr val="231F20"/>
                </a:solidFill>
                <a:latin typeface="DM Sans"/>
                <a:ea typeface="DM Sans"/>
                <a:cs typeface="DM Sans"/>
                <a:sym typeface="DM Sans"/>
              </a:rPr>
              <a:t>Expense reports generation.</a:t>
            </a:r>
          </a:p>
          <a:p>
            <a:pPr algn="l" marL="516855" indent="-258427" lvl="1">
              <a:lnSpc>
                <a:spcPts val="3303"/>
              </a:lnSpc>
              <a:buFont typeface="Arial"/>
              <a:buChar char="•"/>
            </a:pPr>
            <a:r>
              <a:rPr lang="en-US" sz="2393" spc="234">
                <a:solidFill>
                  <a:srgbClr val="231F20"/>
                </a:solidFill>
                <a:latin typeface="DM Sans"/>
                <a:ea typeface="DM Sans"/>
                <a:cs typeface="DM Sans"/>
                <a:sym typeface="DM Sans"/>
              </a:rPr>
              <a:t>Notifications for budget limits.</a:t>
            </a:r>
          </a:p>
          <a:p>
            <a:pPr algn="l">
              <a:lnSpc>
                <a:spcPts val="3303"/>
              </a:lnSpc>
            </a:pPr>
            <a:r>
              <a:rPr lang="en-US" sz="2393" spc="234">
                <a:solidFill>
                  <a:srgbClr val="231F20"/>
                </a:solidFill>
                <a:latin typeface="DM Sans"/>
                <a:ea typeface="DM Sans"/>
                <a:cs typeface="DM Sans"/>
                <a:sym typeface="DM Sans"/>
              </a:rPr>
              <a:t>Benefits:</a:t>
            </a:r>
          </a:p>
          <a:p>
            <a:pPr algn="l" marL="516855" indent="-258427" lvl="1">
              <a:lnSpc>
                <a:spcPts val="3303"/>
              </a:lnSpc>
              <a:buFont typeface="Arial"/>
              <a:buChar char="•"/>
            </a:pPr>
            <a:r>
              <a:rPr lang="en-US" sz="2393" spc="234">
                <a:solidFill>
                  <a:srgbClr val="231F20"/>
                </a:solidFill>
                <a:latin typeface="DM Sans"/>
                <a:ea typeface="DM Sans"/>
                <a:cs typeface="DM Sans"/>
                <a:sym typeface="DM Sans"/>
              </a:rPr>
              <a:t>Accessibility and convenience for users.</a:t>
            </a:r>
          </a:p>
          <a:p>
            <a:pPr algn="l" marL="516855" indent="-258427" lvl="1">
              <a:lnSpc>
                <a:spcPts val="3303"/>
              </a:lnSpc>
              <a:buFont typeface="Arial"/>
              <a:buChar char="•"/>
            </a:pPr>
            <a:r>
              <a:rPr lang="en-US" sz="2393" spc="234">
                <a:solidFill>
                  <a:srgbClr val="231F20"/>
                </a:solidFill>
                <a:latin typeface="DM Sans"/>
                <a:ea typeface="DM Sans"/>
                <a:cs typeface="DM Sans"/>
                <a:sym typeface="DM Sans"/>
              </a:rPr>
              <a:t>Real-time updates and notifications.</a:t>
            </a:r>
          </a:p>
          <a:p>
            <a:pPr algn="l" marL="516855" indent="-258427" lvl="1">
              <a:lnSpc>
                <a:spcPts val="3303"/>
              </a:lnSpc>
              <a:buFont typeface="Arial"/>
              <a:buChar char="•"/>
            </a:pPr>
            <a:r>
              <a:rPr lang="en-US" sz="2393" spc="234">
                <a:solidFill>
                  <a:srgbClr val="231F20"/>
                </a:solidFill>
                <a:latin typeface="DM Sans"/>
                <a:ea typeface="DM Sans"/>
                <a:cs typeface="DM Sans"/>
                <a:sym typeface="DM Sans"/>
              </a:rPr>
              <a:t>Offline functionality to cater to students with limited connectivity.</a:t>
            </a:r>
          </a:p>
          <a:p>
            <a:pPr algn="l" marL="0" indent="0" lvl="0">
              <a:lnSpc>
                <a:spcPts val="3303"/>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8895156" y="6690687"/>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286848"/>
            <a:ext cx="16348196" cy="5594592"/>
          </a:xfrm>
          <a:prstGeom prst="rect">
            <a:avLst/>
          </a:prstGeom>
        </p:spPr>
        <p:txBody>
          <a:bodyPr anchor="t" rtlCol="false" tIns="0" lIns="0" bIns="0" rIns="0">
            <a:spAutoFit/>
          </a:bodyPr>
          <a:lstStyle/>
          <a:p>
            <a:pPr algn="l">
              <a:lnSpc>
                <a:spcPts val="4019"/>
              </a:lnSpc>
              <a:spcBef>
                <a:spcPct val="0"/>
              </a:spcBef>
            </a:pPr>
            <a:r>
              <a:rPr lang="en-US" sz="3092">
                <a:solidFill>
                  <a:srgbClr val="231F20"/>
                </a:solidFill>
                <a:latin typeface="Open Sauce"/>
                <a:ea typeface="Open Sauce"/>
                <a:cs typeface="Open Sauce"/>
                <a:sym typeface="Open Sauce"/>
              </a:rPr>
              <a:t>Desktop Application (Optional Solution)</a:t>
            </a:r>
          </a:p>
          <a:p>
            <a:pPr algn="l">
              <a:lnSpc>
                <a:spcPts val="4019"/>
              </a:lnSpc>
              <a:spcBef>
                <a:spcPct val="0"/>
              </a:spcBef>
            </a:pPr>
            <a:r>
              <a:rPr lang="en-US" sz="3092">
                <a:solidFill>
                  <a:srgbClr val="231F20"/>
                </a:solidFill>
                <a:latin typeface="Open Sauce"/>
                <a:ea typeface="Open Sauce"/>
                <a:cs typeface="Open Sauce"/>
                <a:sym typeface="Open Sauce"/>
              </a:rPr>
              <a:t>Features:</a:t>
            </a:r>
          </a:p>
          <a:p>
            <a:pPr algn="l">
              <a:lnSpc>
                <a:spcPts val="4019"/>
              </a:lnSpc>
              <a:spcBef>
                <a:spcPct val="0"/>
              </a:spcBef>
            </a:pPr>
            <a:r>
              <a:rPr lang="en-US" sz="3092">
                <a:solidFill>
                  <a:srgbClr val="231F20"/>
                </a:solidFill>
                <a:latin typeface="Open Sauce"/>
                <a:ea typeface="Open Sauce"/>
                <a:cs typeface="Open Sauce"/>
                <a:sym typeface="Open Sauce"/>
              </a:rPr>
              <a:t>Local Storage: Allow users to store data locally with an option to sync with the cloud.</a:t>
            </a:r>
          </a:p>
          <a:p>
            <a:pPr algn="l">
              <a:lnSpc>
                <a:spcPts val="4019"/>
              </a:lnSpc>
              <a:spcBef>
                <a:spcPct val="0"/>
              </a:spcBef>
            </a:pPr>
            <a:r>
              <a:rPr lang="en-US" sz="3092">
                <a:solidFill>
                  <a:srgbClr val="231F20"/>
                </a:solidFill>
                <a:latin typeface="Open Sauce"/>
                <a:ea typeface="Open Sauce"/>
                <a:cs typeface="Open Sauce"/>
                <a:sym typeface="Open Sauce"/>
              </a:rPr>
              <a:t>Comprehensive Reporting: Provide advanced reporting features for detailed financial analysis.</a:t>
            </a:r>
          </a:p>
          <a:p>
            <a:pPr algn="l">
              <a:lnSpc>
                <a:spcPts val="4019"/>
              </a:lnSpc>
              <a:spcBef>
                <a:spcPct val="0"/>
              </a:spcBef>
            </a:pPr>
            <a:r>
              <a:rPr lang="en-US" sz="3092">
                <a:solidFill>
                  <a:srgbClr val="231F20"/>
                </a:solidFill>
                <a:latin typeface="Open Sauce"/>
                <a:ea typeface="Open Sauce"/>
                <a:cs typeface="Open Sauce"/>
                <a:sym typeface="Open Sauce"/>
              </a:rPr>
              <a:t>Integration with Other Tools: Allow integration with spreadsheet software for exporting data.</a:t>
            </a:r>
          </a:p>
          <a:p>
            <a:pPr algn="l">
              <a:lnSpc>
                <a:spcPts val="4019"/>
              </a:lnSpc>
              <a:spcBef>
                <a:spcPct val="0"/>
              </a:spcBef>
            </a:pPr>
            <a:r>
              <a:rPr lang="en-US" sz="3092">
                <a:solidFill>
                  <a:srgbClr val="231F20"/>
                </a:solidFill>
                <a:latin typeface="Open Sauce"/>
                <a:ea typeface="Open Sauce"/>
                <a:cs typeface="Open Sauce"/>
                <a:sym typeface="Open Sauce"/>
              </a:rPr>
              <a:t>Advantages:</a:t>
            </a:r>
          </a:p>
          <a:p>
            <a:pPr algn="l">
              <a:lnSpc>
                <a:spcPts val="4019"/>
              </a:lnSpc>
              <a:spcBef>
                <a:spcPct val="0"/>
              </a:spcBef>
            </a:pPr>
            <a:r>
              <a:rPr lang="en-US" sz="3092">
                <a:solidFill>
                  <a:srgbClr val="231F20"/>
                </a:solidFill>
                <a:latin typeface="Open Sauce"/>
                <a:ea typeface="Open Sauce"/>
                <a:cs typeface="Open Sauce"/>
                <a:sym typeface="Open Sauce"/>
              </a:rPr>
              <a:t>Performance: Desktop applications can handle larger datasets more efficiently.</a:t>
            </a:r>
          </a:p>
          <a:p>
            <a:pPr algn="l">
              <a:lnSpc>
                <a:spcPts val="4019"/>
              </a:lnSpc>
              <a:spcBef>
                <a:spcPct val="0"/>
              </a:spcBef>
            </a:pPr>
            <a:r>
              <a:rPr lang="en-US" sz="3092">
                <a:solidFill>
                  <a:srgbClr val="231F20"/>
                </a:solidFill>
                <a:latin typeface="Open Sauce"/>
                <a:ea typeface="Open Sauce"/>
                <a:cs typeface="Open Sauce"/>
                <a:sym typeface="Open Sauce"/>
              </a:rPr>
              <a:t>Offline Capability: Users can manage expenses without needing an internet connection.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8895156" y="6690687"/>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87788" y="971550"/>
            <a:ext cx="14114733" cy="6080716"/>
          </a:xfrm>
          <a:prstGeom prst="rect">
            <a:avLst/>
          </a:prstGeom>
        </p:spPr>
        <p:txBody>
          <a:bodyPr anchor="t" rtlCol="false" tIns="0" lIns="0" bIns="0" rIns="0">
            <a:spAutoFit/>
          </a:bodyPr>
          <a:lstStyle/>
          <a:p>
            <a:pPr algn="l">
              <a:lnSpc>
                <a:spcPts val="4368"/>
              </a:lnSpc>
            </a:pPr>
            <a:r>
              <a:rPr lang="en-US" sz="3165" spc="310">
                <a:solidFill>
                  <a:srgbClr val="231F20"/>
                </a:solidFill>
                <a:latin typeface="DM Sans"/>
                <a:ea typeface="DM Sans"/>
                <a:cs typeface="DM Sans"/>
                <a:sym typeface="DM Sans"/>
              </a:rPr>
              <a:t>Web Application (Supplementary Solution)</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Platform: A responsive web application that complements the mobile app.</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Features:</a:t>
            </a:r>
          </a:p>
          <a:p>
            <a:pPr algn="l">
              <a:lnSpc>
                <a:spcPts val="4368"/>
              </a:lnSpc>
            </a:pPr>
            <a:r>
              <a:rPr lang="en-US" sz="3165" spc="310">
                <a:solidFill>
                  <a:srgbClr val="231F20"/>
                </a:solidFill>
                <a:latin typeface="DM Sans"/>
                <a:ea typeface="DM Sans"/>
                <a:cs typeface="DM Sans"/>
                <a:sym typeface="DM Sans"/>
              </a:rPr>
              <a:t>Similar functionality to the mobile app, allowing users to manage expenses from a desktop.</a:t>
            </a:r>
          </a:p>
          <a:p>
            <a:pPr algn="l">
              <a:lnSpc>
                <a:spcPts val="4368"/>
              </a:lnSpc>
            </a:pPr>
            <a:r>
              <a:rPr lang="en-US" sz="3165" spc="310">
                <a:solidFill>
                  <a:srgbClr val="231F20"/>
                </a:solidFill>
                <a:latin typeface="DM Sans"/>
                <a:ea typeface="DM Sans"/>
                <a:cs typeface="DM Sans"/>
                <a:sym typeface="DM Sans"/>
              </a:rPr>
              <a:t>D</a:t>
            </a:r>
            <a:r>
              <a:rPr lang="en-US" sz="3165" spc="310">
                <a:solidFill>
                  <a:srgbClr val="231F20"/>
                </a:solidFill>
                <a:latin typeface="DM Sans"/>
                <a:ea typeface="DM Sans"/>
                <a:cs typeface="DM Sans"/>
                <a:sym typeface="DM Sans"/>
              </a:rPr>
              <a:t>ata synchronization between mobile and web platforms.</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Benefits:</a:t>
            </a:r>
          </a:p>
          <a:p>
            <a:pPr algn="l">
              <a:lnSpc>
                <a:spcPts val="4368"/>
              </a:lnSpc>
            </a:pPr>
            <a:r>
              <a:rPr lang="en-US" sz="3165" spc="310">
                <a:solidFill>
                  <a:srgbClr val="231F20"/>
                </a:solidFill>
                <a:latin typeface="DM Sans"/>
                <a:ea typeface="DM Sans"/>
                <a:cs typeface="DM Sans"/>
                <a:sym typeface="DM Sans"/>
              </a:rPr>
              <a:t>Bro</a:t>
            </a:r>
            <a:r>
              <a:rPr lang="en-US" sz="3165" spc="310">
                <a:solidFill>
                  <a:srgbClr val="231F20"/>
                </a:solidFill>
                <a:latin typeface="DM Sans"/>
                <a:ea typeface="DM Sans"/>
                <a:cs typeface="DM Sans"/>
                <a:sym typeface="DM Sans"/>
              </a:rPr>
              <a:t>ader accessibility for users who prefer desktop usage.</a:t>
            </a:r>
          </a:p>
          <a:p>
            <a:pPr algn="l">
              <a:lnSpc>
                <a:spcPts val="4368"/>
              </a:lnSpc>
            </a:pPr>
            <a:r>
              <a:rPr lang="en-US" sz="3165" spc="310">
                <a:solidFill>
                  <a:srgbClr val="231F20"/>
                </a:solidFill>
                <a:latin typeface="DM Sans"/>
                <a:ea typeface="DM Sans"/>
                <a:cs typeface="DM Sans"/>
                <a:sym typeface="DM Sans"/>
              </a:rPr>
              <a:t>Enhanced data visualization capabilities on larger screens.</a:t>
            </a:r>
          </a:p>
          <a:p>
            <a:pPr algn="l" marL="0" indent="0" lvl="0">
              <a:lnSpc>
                <a:spcPts val="4368"/>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2771859"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8895156" y="6690687"/>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18333" y="2596683"/>
            <a:ext cx="13651335" cy="7064397"/>
          </a:xfrm>
          <a:custGeom>
            <a:avLst/>
            <a:gdLst/>
            <a:ahLst/>
            <a:cxnLst/>
            <a:rect r="r" b="b" t="t" l="l"/>
            <a:pathLst>
              <a:path h="7064397" w="13651335">
                <a:moveTo>
                  <a:pt x="0" y="0"/>
                </a:moveTo>
                <a:lnTo>
                  <a:pt x="13651334" y="0"/>
                </a:lnTo>
                <a:lnTo>
                  <a:pt x="13651334" y="7064397"/>
                </a:lnTo>
                <a:lnTo>
                  <a:pt x="0" y="7064397"/>
                </a:lnTo>
                <a:lnTo>
                  <a:pt x="0" y="0"/>
                </a:lnTo>
                <a:close/>
              </a:path>
            </a:pathLst>
          </a:custGeom>
          <a:blipFill>
            <a:blip r:embed="rId4"/>
            <a:stretch>
              <a:fillRect l="0" t="-622" r="0" b="-622"/>
            </a:stretch>
          </a:blipFill>
        </p:spPr>
      </p:sp>
      <p:sp>
        <p:nvSpPr>
          <p:cNvPr name="TextBox 5" id="5"/>
          <p:cNvSpPr txBox="true"/>
          <p:nvPr/>
        </p:nvSpPr>
        <p:spPr>
          <a:xfrm rot="0">
            <a:off x="885887" y="472017"/>
            <a:ext cx="15810464" cy="1393191"/>
          </a:xfrm>
          <a:prstGeom prst="rect">
            <a:avLst/>
          </a:prstGeom>
        </p:spPr>
        <p:txBody>
          <a:bodyPr anchor="t" rtlCol="false" tIns="0" lIns="0" bIns="0" rIns="0">
            <a:spAutoFit/>
          </a:bodyPr>
          <a:lstStyle/>
          <a:p>
            <a:pPr algn="l">
              <a:lnSpc>
                <a:spcPts val="5589"/>
              </a:lnSpc>
              <a:spcBef>
                <a:spcPct val="0"/>
              </a:spcBef>
            </a:pPr>
            <a:r>
              <a:rPr lang="en-US" b="true" sz="4299">
                <a:solidFill>
                  <a:srgbClr val="131211"/>
                </a:solidFill>
                <a:latin typeface="Open Sauce Bold"/>
                <a:ea typeface="Open Sauce Bold"/>
                <a:cs typeface="Open Sauce Bold"/>
                <a:sym typeface="Open Sauce Bold"/>
              </a:rPr>
              <a:t>C</a:t>
            </a:r>
            <a:r>
              <a:rPr lang="en-US" b="true" sz="4299">
                <a:solidFill>
                  <a:srgbClr val="131211"/>
                </a:solidFill>
                <a:latin typeface="Open Sauce Bold"/>
                <a:ea typeface="Open Sauce Bold"/>
                <a:cs typeface="Open Sauce Bold"/>
                <a:sym typeface="Open Sauce Bold"/>
              </a:rPr>
              <a:t>omparison between mobile</a:t>
            </a:r>
          </a:p>
          <a:p>
            <a:pPr algn="l">
              <a:lnSpc>
                <a:spcPts val="5589"/>
              </a:lnSpc>
              <a:spcBef>
                <a:spcPct val="0"/>
              </a:spcBef>
            </a:pPr>
            <a:r>
              <a:rPr lang="en-US" b="true" sz="4299">
                <a:solidFill>
                  <a:srgbClr val="131211"/>
                </a:solidFill>
                <a:latin typeface="Open Sauce Bold"/>
                <a:ea typeface="Open Sauce Bold"/>
                <a:cs typeface="Open Sauce Bold"/>
                <a:sym typeface="Open Sauce Bold"/>
              </a:rPr>
              <a:t>             and desktop applications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8895156" y="6690687"/>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96016" y="774101"/>
            <a:ext cx="11749643" cy="8738797"/>
          </a:xfrm>
          <a:custGeom>
            <a:avLst/>
            <a:gdLst/>
            <a:ahLst/>
            <a:cxnLst/>
            <a:rect r="r" b="b" t="t" l="l"/>
            <a:pathLst>
              <a:path h="8738797" w="11749643">
                <a:moveTo>
                  <a:pt x="0" y="0"/>
                </a:moveTo>
                <a:lnTo>
                  <a:pt x="11749643" y="0"/>
                </a:lnTo>
                <a:lnTo>
                  <a:pt x="11749643" y="8738798"/>
                </a:lnTo>
                <a:lnTo>
                  <a:pt x="0" y="8738798"/>
                </a:lnTo>
                <a:lnTo>
                  <a:pt x="0" y="0"/>
                </a:lnTo>
                <a:close/>
              </a:path>
            </a:pathLst>
          </a:custGeom>
          <a:blipFill>
            <a:blip r:embed="rId4"/>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3475833" y="-8787301"/>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8895156" y="6690687"/>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69373" y="2049904"/>
            <a:ext cx="11279181" cy="6187193"/>
          </a:xfrm>
          <a:custGeom>
            <a:avLst/>
            <a:gdLst/>
            <a:ahLst/>
            <a:cxnLst/>
            <a:rect r="r" b="b" t="t" l="l"/>
            <a:pathLst>
              <a:path h="6187193" w="11279181">
                <a:moveTo>
                  <a:pt x="0" y="0"/>
                </a:moveTo>
                <a:lnTo>
                  <a:pt x="11279181" y="0"/>
                </a:lnTo>
                <a:lnTo>
                  <a:pt x="11279181" y="6187192"/>
                </a:lnTo>
                <a:lnTo>
                  <a:pt x="0" y="6187192"/>
                </a:lnTo>
                <a:lnTo>
                  <a:pt x="0" y="0"/>
                </a:lnTo>
                <a:close/>
              </a:path>
            </a:pathLst>
          </a:custGeom>
          <a:blipFill>
            <a:blip r:embed="rId4"/>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2683214" y="754380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7440" y="2617644"/>
            <a:ext cx="17553119" cy="488978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Potential risks in project implementation and how to manage risks</a:t>
            </a:r>
          </a:p>
        </p:txBody>
      </p:sp>
      <p:grpSp>
        <p:nvGrpSpPr>
          <p:cNvPr name="Group 5" id="5"/>
          <p:cNvGrpSpPr/>
          <p:nvPr/>
        </p:nvGrpSpPr>
        <p:grpSpPr>
          <a:xfrm rot="0">
            <a:off x="16333169" y="8069439"/>
            <a:ext cx="2094695" cy="2377721"/>
            <a:chOff x="0" y="0"/>
            <a:chExt cx="551689" cy="626231"/>
          </a:xfrm>
        </p:grpSpPr>
        <p:sp>
          <p:nvSpPr>
            <p:cNvPr name="Freeform 6" id="6"/>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7" id="7"/>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224419" y="-1349021"/>
            <a:ext cx="2094695" cy="2377721"/>
            <a:chOff x="0" y="0"/>
            <a:chExt cx="551689" cy="626231"/>
          </a:xfrm>
        </p:grpSpPr>
        <p:sp>
          <p:nvSpPr>
            <p:cNvPr name="Freeform 9" id="9"/>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0" id="10"/>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5676008" y="892509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4771710" y="-4131759"/>
            <a:ext cx="7032580" cy="7216267"/>
          </a:xfrm>
          <a:custGeom>
            <a:avLst/>
            <a:gdLst/>
            <a:ahLst/>
            <a:cxnLst/>
            <a:rect r="r" b="b" t="t" l="l"/>
            <a:pathLst>
              <a:path h="7216267" w="7032580">
                <a:moveTo>
                  <a:pt x="0" y="0"/>
                </a:moveTo>
                <a:lnTo>
                  <a:pt x="7032580" y="0"/>
                </a:lnTo>
                <a:lnTo>
                  <a:pt x="7032580"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086634" y="1431980"/>
            <a:ext cx="14114733" cy="8297417"/>
          </a:xfrm>
          <a:prstGeom prst="rect">
            <a:avLst/>
          </a:prstGeom>
        </p:spPr>
        <p:txBody>
          <a:bodyPr anchor="t" rtlCol="false" tIns="0" lIns="0" bIns="0" rIns="0">
            <a:spAutoFit/>
          </a:bodyPr>
          <a:lstStyle/>
          <a:p>
            <a:pPr algn="l">
              <a:lnSpc>
                <a:spcPts val="4368"/>
              </a:lnSpc>
            </a:pPr>
            <a:r>
              <a:rPr lang="en-US" sz="3165" spc="310">
                <a:solidFill>
                  <a:srgbClr val="231F20"/>
                </a:solidFill>
                <a:latin typeface="DM Sans"/>
                <a:ea typeface="DM Sans"/>
                <a:cs typeface="DM Sans"/>
                <a:sym typeface="DM Sans"/>
              </a:rPr>
              <a:t>Platform compatibility risks</a:t>
            </a:r>
          </a:p>
          <a:p>
            <a:pPr algn="l">
              <a:lnSpc>
                <a:spcPts val="4368"/>
              </a:lnSpc>
            </a:pPr>
            <a:r>
              <a:rPr lang="en-US" sz="3165" spc="310">
                <a:solidFill>
                  <a:srgbClr val="231F20"/>
                </a:solidFill>
                <a:latin typeface="DM Sans"/>
                <a:ea typeface="DM Sans"/>
                <a:cs typeface="DM Sans"/>
                <a:sym typeface="DM Sans"/>
              </a:rPr>
              <a:t>Description: The project requires the app to work on both Android and iOS p</a:t>
            </a:r>
            <a:r>
              <a:rPr lang="en-US" sz="3165" spc="310">
                <a:solidFill>
                  <a:srgbClr val="231F20"/>
                </a:solidFill>
                <a:latin typeface="DM Sans"/>
                <a:ea typeface="DM Sans"/>
                <a:cs typeface="DM Sans"/>
                <a:sym typeface="DM Sans"/>
              </a:rPr>
              <a:t>latforms, which requires a lot of testing and optimization time, which can lead to compatibility issues.</a:t>
            </a:r>
          </a:p>
          <a:p>
            <a:pPr algn="l">
              <a:lnSpc>
                <a:spcPts val="4368"/>
              </a:lnSpc>
            </a:pPr>
            <a:r>
              <a:rPr lang="en-US" sz="3165" spc="310">
                <a:solidFill>
                  <a:srgbClr val="231F20"/>
                </a:solidFill>
                <a:latin typeface="DM Sans"/>
                <a:ea typeface="DM Sans"/>
                <a:cs typeface="DM Sans"/>
                <a:sym typeface="DM Sans"/>
              </a:rPr>
              <a:t>How</a:t>
            </a:r>
            <a:r>
              <a:rPr lang="en-US" sz="3165" spc="310">
                <a:solidFill>
                  <a:srgbClr val="231F20"/>
                </a:solidFill>
                <a:latin typeface="DM Sans"/>
                <a:ea typeface="DM Sans"/>
                <a:cs typeface="DM Sans"/>
                <a:sym typeface="DM Sans"/>
              </a:rPr>
              <a:t> to manage:</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Develop for each platform or use a cross-platform framework: Consider cross-platform frameworks like React Native to reduce development time.</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Cross-device testing: Use real devices or emulated platforms t</a:t>
            </a:r>
            <a:r>
              <a:rPr lang="en-US" sz="3165" spc="310">
                <a:solidFill>
                  <a:srgbClr val="231F20"/>
                </a:solidFill>
                <a:latin typeface="DM Sans"/>
                <a:ea typeface="DM Sans"/>
                <a:cs typeface="DM Sans"/>
                <a:sym typeface="DM Sans"/>
              </a:rPr>
              <a:t>o</a:t>
            </a:r>
            <a:r>
              <a:rPr lang="en-US" sz="3165" spc="310">
                <a:solidFill>
                  <a:srgbClr val="231F20"/>
                </a:solidFill>
                <a:latin typeface="DM Sans"/>
                <a:ea typeface="DM Sans"/>
                <a:cs typeface="DM Sans"/>
                <a:sym typeface="DM Sans"/>
              </a:rPr>
              <a:t> test compatibility regularly throughout the development process.</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Mi</a:t>
            </a:r>
            <a:r>
              <a:rPr lang="en-US" sz="3165" spc="310">
                <a:solidFill>
                  <a:srgbClr val="231F20"/>
                </a:solidFill>
                <a:latin typeface="DM Sans"/>
                <a:ea typeface="DM Sans"/>
                <a:cs typeface="DM Sans"/>
                <a:sym typeface="DM Sans"/>
              </a:rPr>
              <a:t>nimize platform-dependent features: Limit features that may be platform-dependent to simplify testing and development.</a:t>
            </a:r>
          </a:p>
          <a:p>
            <a:pPr algn="l" marL="0" indent="0" lvl="0">
              <a:lnSpc>
                <a:spcPts val="4368"/>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5676008" y="892509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4771710" y="-4131759"/>
            <a:ext cx="7032580" cy="7216267"/>
          </a:xfrm>
          <a:custGeom>
            <a:avLst/>
            <a:gdLst/>
            <a:ahLst/>
            <a:cxnLst/>
            <a:rect r="r" b="b" t="t" l="l"/>
            <a:pathLst>
              <a:path h="7216267" w="7032580">
                <a:moveTo>
                  <a:pt x="0" y="0"/>
                </a:moveTo>
                <a:lnTo>
                  <a:pt x="7032580" y="0"/>
                </a:lnTo>
                <a:lnTo>
                  <a:pt x="7032580"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086634" y="2074567"/>
            <a:ext cx="14114733" cy="6080716"/>
          </a:xfrm>
          <a:prstGeom prst="rect">
            <a:avLst/>
          </a:prstGeom>
        </p:spPr>
        <p:txBody>
          <a:bodyPr anchor="t" rtlCol="false" tIns="0" lIns="0" bIns="0" rIns="0">
            <a:spAutoFit/>
          </a:bodyPr>
          <a:lstStyle/>
          <a:p>
            <a:pPr algn="l">
              <a:lnSpc>
                <a:spcPts val="4368"/>
              </a:lnSpc>
            </a:pPr>
            <a:r>
              <a:rPr lang="en-US" sz="3165" spc="310">
                <a:solidFill>
                  <a:srgbClr val="231F20"/>
                </a:solidFill>
                <a:latin typeface="DM Sans"/>
                <a:ea typeface="DM Sans"/>
                <a:cs typeface="DM Sans"/>
                <a:sym typeface="DM Sans"/>
              </a:rPr>
              <a:t>Risks regarding financial resources and additional costs</a:t>
            </a:r>
          </a:p>
          <a:p>
            <a:pPr algn="l">
              <a:lnSpc>
                <a:spcPts val="4368"/>
              </a:lnSpc>
            </a:pPr>
            <a:r>
              <a:rPr lang="en-US" sz="3165" spc="310">
                <a:solidFill>
                  <a:srgbClr val="231F20"/>
                </a:solidFill>
                <a:latin typeface="DM Sans"/>
                <a:ea typeface="DM Sans"/>
                <a:cs typeface="DM Sans"/>
                <a:sym typeface="DM Sans"/>
              </a:rPr>
              <a:t>Description: With a limited budget, any unexpected c</a:t>
            </a:r>
            <a:r>
              <a:rPr lang="en-US" sz="3165" spc="310">
                <a:solidFill>
                  <a:srgbClr val="231F20"/>
                </a:solidFill>
                <a:latin typeface="DM Sans"/>
                <a:ea typeface="DM Sans"/>
                <a:cs typeface="DM Sans"/>
                <a:sym typeface="DM Sans"/>
              </a:rPr>
              <a:t>osts can affect project progress and quality.</a:t>
            </a:r>
          </a:p>
          <a:p>
            <a:pPr algn="l">
              <a:lnSpc>
                <a:spcPts val="4368"/>
              </a:lnSpc>
            </a:pPr>
            <a:r>
              <a:rPr lang="en-US" sz="3165" spc="310">
                <a:solidFill>
                  <a:srgbClr val="231F20"/>
                </a:solidFill>
                <a:latin typeface="DM Sans"/>
                <a:ea typeface="DM Sans"/>
                <a:cs typeface="DM Sans"/>
                <a:sym typeface="DM Sans"/>
              </a:rPr>
              <a:t>How</a:t>
            </a:r>
            <a:r>
              <a:rPr lang="en-US" sz="3165" spc="310">
                <a:solidFill>
                  <a:srgbClr val="231F20"/>
                </a:solidFill>
                <a:latin typeface="DM Sans"/>
                <a:ea typeface="DM Sans"/>
                <a:cs typeface="DM Sans"/>
                <a:sym typeface="DM Sans"/>
              </a:rPr>
              <a:t> to manage:</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Estimat</a:t>
            </a:r>
            <a:r>
              <a:rPr lang="en-US" sz="3165" spc="310">
                <a:solidFill>
                  <a:srgbClr val="231F20"/>
                </a:solidFill>
                <a:latin typeface="DM Sans"/>
                <a:ea typeface="DM Sans"/>
                <a:cs typeface="DM Sans"/>
                <a:sym typeface="DM Sans"/>
              </a:rPr>
              <a:t>e additional costs: Allocate a reserve budget for unplanned costs.</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Choose cost-effective tools and services: Consider free or low-cost tools and services that fit your project's needs.</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Closely monitor costs: Evaluate actual costs against expectations regularly to make timely adjustments.</a:t>
            </a:r>
          </a:p>
          <a:p>
            <a:pPr algn="l" marL="0" indent="0" lvl="0">
              <a:lnSpc>
                <a:spcPts val="4368"/>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5676008" y="892509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4771710" y="-4131759"/>
            <a:ext cx="7032580" cy="7216267"/>
          </a:xfrm>
          <a:custGeom>
            <a:avLst/>
            <a:gdLst/>
            <a:ahLst/>
            <a:cxnLst/>
            <a:rect r="r" b="b" t="t" l="l"/>
            <a:pathLst>
              <a:path h="7216267" w="7032580">
                <a:moveTo>
                  <a:pt x="0" y="0"/>
                </a:moveTo>
                <a:lnTo>
                  <a:pt x="7032580" y="0"/>
                </a:lnTo>
                <a:lnTo>
                  <a:pt x="7032580"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086634" y="1520392"/>
            <a:ext cx="14114733" cy="7189067"/>
          </a:xfrm>
          <a:prstGeom prst="rect">
            <a:avLst/>
          </a:prstGeom>
        </p:spPr>
        <p:txBody>
          <a:bodyPr anchor="t" rtlCol="false" tIns="0" lIns="0" bIns="0" rIns="0">
            <a:spAutoFit/>
          </a:bodyPr>
          <a:lstStyle/>
          <a:p>
            <a:pPr algn="l">
              <a:lnSpc>
                <a:spcPts val="4368"/>
              </a:lnSpc>
            </a:pPr>
            <a:r>
              <a:rPr lang="en-US" sz="3165" spc="310">
                <a:solidFill>
                  <a:srgbClr val="231F20"/>
                </a:solidFill>
                <a:latin typeface="DM Sans"/>
                <a:ea typeface="DM Sans"/>
                <a:cs typeface="DM Sans"/>
                <a:sym typeface="DM Sans"/>
              </a:rPr>
              <a:t>Data security and privacy compliance risks</a:t>
            </a:r>
          </a:p>
          <a:p>
            <a:pPr algn="l">
              <a:lnSpc>
                <a:spcPts val="4368"/>
              </a:lnSpc>
            </a:pPr>
            <a:r>
              <a:rPr lang="en-US" sz="3165" spc="310">
                <a:solidFill>
                  <a:srgbClr val="231F20"/>
                </a:solidFill>
                <a:latin typeface="DM Sans"/>
                <a:ea typeface="DM Sans"/>
                <a:cs typeface="DM Sans"/>
                <a:sym typeface="DM Sans"/>
              </a:rPr>
              <a:t>Description: The application will store users' financial data, so it needs to comply with data security regulati</a:t>
            </a:r>
            <a:r>
              <a:rPr lang="en-US" sz="3165" spc="310">
                <a:solidFill>
                  <a:srgbClr val="231F20"/>
                </a:solidFill>
                <a:latin typeface="DM Sans"/>
                <a:ea typeface="DM Sans"/>
                <a:cs typeface="DM Sans"/>
                <a:sym typeface="DM Sans"/>
              </a:rPr>
              <a:t>ons. Security flaws can cause loss of trust from users and affect company reputation.</a:t>
            </a:r>
          </a:p>
          <a:p>
            <a:pPr algn="l">
              <a:lnSpc>
                <a:spcPts val="4368"/>
              </a:lnSpc>
            </a:pPr>
            <a:r>
              <a:rPr lang="en-US" sz="3165" spc="310">
                <a:solidFill>
                  <a:srgbClr val="231F20"/>
                </a:solidFill>
                <a:latin typeface="DM Sans"/>
                <a:ea typeface="DM Sans"/>
                <a:cs typeface="DM Sans"/>
                <a:sym typeface="DM Sans"/>
              </a:rPr>
              <a:t>How</a:t>
            </a:r>
            <a:r>
              <a:rPr lang="en-US" sz="3165" spc="310">
                <a:solidFill>
                  <a:srgbClr val="231F20"/>
                </a:solidFill>
                <a:latin typeface="DM Sans"/>
                <a:ea typeface="DM Sans"/>
                <a:cs typeface="DM Sans"/>
                <a:sym typeface="DM Sans"/>
              </a:rPr>
              <a:t> to manage:</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Data </a:t>
            </a:r>
            <a:r>
              <a:rPr lang="en-US" sz="3165" spc="310">
                <a:solidFill>
                  <a:srgbClr val="231F20"/>
                </a:solidFill>
                <a:latin typeface="DM Sans"/>
                <a:ea typeface="DM Sans"/>
                <a:cs typeface="DM Sans"/>
                <a:sym typeface="DM Sans"/>
              </a:rPr>
              <a:t>encryption: Use encryption measures for sensitive data both in transmission and in storage.</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R</a:t>
            </a:r>
            <a:r>
              <a:rPr lang="en-US" sz="3165" spc="310">
                <a:solidFill>
                  <a:srgbClr val="231F20"/>
                </a:solidFill>
                <a:latin typeface="DM Sans"/>
                <a:ea typeface="DM Sans"/>
                <a:cs typeface="DM Sans"/>
                <a:sym typeface="DM Sans"/>
              </a:rPr>
              <a:t>egular security testing: Perform regular security checks to ensure there are no vulnerabilities.</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S</a:t>
            </a:r>
            <a:r>
              <a:rPr lang="en-US" sz="3165" spc="310">
                <a:solidFill>
                  <a:srgbClr val="231F20"/>
                </a:solidFill>
                <a:latin typeface="DM Sans"/>
                <a:ea typeface="DM Sans"/>
                <a:cs typeface="DM Sans"/>
                <a:sym typeface="DM Sans"/>
              </a:rPr>
              <a:t>ecurity training: Train the team on security standards and user data protection regulations.</a:t>
            </a:r>
          </a:p>
          <a:p>
            <a:pPr algn="l" marL="0" indent="0" lvl="0">
              <a:lnSpc>
                <a:spcPts val="436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10069" y="2436158"/>
            <a:ext cx="13614878" cy="7063839"/>
            <a:chOff x="0" y="0"/>
            <a:chExt cx="2629254" cy="1364142"/>
          </a:xfrm>
        </p:grpSpPr>
        <p:sp>
          <p:nvSpPr>
            <p:cNvPr name="Freeform 6" id="6"/>
            <p:cNvSpPr/>
            <p:nvPr/>
          </p:nvSpPr>
          <p:spPr>
            <a:xfrm flipH="false" flipV="false" rot="0">
              <a:off x="0" y="0"/>
              <a:ext cx="2629254" cy="1364142"/>
            </a:xfrm>
            <a:custGeom>
              <a:avLst/>
              <a:gdLst/>
              <a:ahLst/>
              <a:cxnLst/>
              <a:rect r="r" b="b" t="t" l="l"/>
              <a:pathLst>
                <a:path h="1364142" w="2629254">
                  <a:moveTo>
                    <a:pt x="0" y="0"/>
                  </a:moveTo>
                  <a:lnTo>
                    <a:pt x="2629254" y="0"/>
                  </a:lnTo>
                  <a:lnTo>
                    <a:pt x="2629254" y="1364142"/>
                  </a:lnTo>
                  <a:lnTo>
                    <a:pt x="0" y="1364142"/>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2629254" cy="1383192"/>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6028014" y="793833"/>
            <a:ext cx="596933" cy="613568"/>
          </a:xfrm>
          <a:custGeom>
            <a:avLst/>
            <a:gdLst/>
            <a:ahLst/>
            <a:cxnLst/>
            <a:rect r="r" b="b" t="t" l="l"/>
            <a:pathLst>
              <a:path h="613568" w="596933">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524615" y="3164785"/>
            <a:ext cx="12177027" cy="1752600"/>
          </a:xfrm>
          <a:prstGeom prst="rect">
            <a:avLst/>
          </a:prstGeom>
        </p:spPr>
        <p:txBody>
          <a:bodyPr anchor="t" rtlCol="false" tIns="0" lIns="0" bIns="0" rIns="0">
            <a:spAutoFit/>
          </a:bodyPr>
          <a:lstStyle/>
          <a:p>
            <a:pPr algn="ctr">
              <a:lnSpc>
                <a:spcPts val="3449"/>
              </a:lnSpc>
            </a:pPr>
            <a:r>
              <a:rPr lang="en-US" sz="2499" spc="244">
                <a:solidFill>
                  <a:srgbClr val="231F20"/>
                </a:solidFill>
                <a:latin typeface="Times New Roman"/>
                <a:ea typeface="Times New Roman"/>
                <a:cs typeface="Times New Roman"/>
                <a:sym typeface="Times New Roman"/>
              </a:rPr>
              <a:t>BudgetWise Solutions is a small development team with limited experience in mobile app development. They have taken on a project to create a mobile application called "CampusExpense Manager," tailored specifically for university students.</a:t>
            </a:r>
          </a:p>
        </p:txBody>
      </p:sp>
      <p:sp>
        <p:nvSpPr>
          <p:cNvPr name="TextBox 10" id="10"/>
          <p:cNvSpPr txBox="true"/>
          <p:nvPr/>
        </p:nvSpPr>
        <p:spPr>
          <a:xfrm rot="0">
            <a:off x="4909854" y="1302626"/>
            <a:ext cx="9815307" cy="1073724"/>
          </a:xfrm>
          <a:prstGeom prst="rect">
            <a:avLst/>
          </a:prstGeom>
        </p:spPr>
        <p:txBody>
          <a:bodyPr anchor="t" rtlCol="false" tIns="0" lIns="0" bIns="0" rIns="0">
            <a:spAutoFit/>
          </a:bodyPr>
          <a:lstStyle/>
          <a:p>
            <a:pPr algn="ctr">
              <a:lnSpc>
                <a:spcPts val="8782"/>
              </a:lnSpc>
            </a:pPr>
            <a:r>
              <a:rPr lang="en-US" b="true" sz="6363" spc="623">
                <a:solidFill>
                  <a:srgbClr val="231F20"/>
                </a:solidFill>
                <a:latin typeface="Oswald Bold"/>
                <a:ea typeface="Oswald Bold"/>
                <a:cs typeface="Oswald Bold"/>
                <a:sym typeface="Oswald Bold"/>
              </a:rPr>
              <a:t>INTRODUCTION</a:t>
            </a:r>
          </a:p>
        </p:txBody>
      </p:sp>
      <p:sp>
        <p:nvSpPr>
          <p:cNvPr name="TextBox 11" id="11"/>
          <p:cNvSpPr txBox="true"/>
          <p:nvPr/>
        </p:nvSpPr>
        <p:spPr>
          <a:xfrm rot="0">
            <a:off x="3524615" y="5625829"/>
            <a:ext cx="12177027" cy="2178050"/>
          </a:xfrm>
          <a:prstGeom prst="rect">
            <a:avLst/>
          </a:prstGeom>
        </p:spPr>
        <p:txBody>
          <a:bodyPr anchor="t" rtlCol="false" tIns="0" lIns="0" bIns="0" rIns="0">
            <a:spAutoFit/>
          </a:bodyPr>
          <a:lstStyle/>
          <a:p>
            <a:pPr algn="ctr">
              <a:lnSpc>
                <a:spcPts val="3399"/>
              </a:lnSpc>
            </a:pPr>
            <a:r>
              <a:rPr lang="en-US" sz="2499" spc="244">
                <a:solidFill>
                  <a:srgbClr val="231F20"/>
                </a:solidFill>
                <a:latin typeface="Times New Roman"/>
                <a:ea typeface="Times New Roman"/>
                <a:cs typeface="Times New Roman"/>
                <a:sym typeface="Times New Roman"/>
              </a:rPr>
              <a:t> </a:t>
            </a:r>
            <a:r>
              <a:rPr lang="en-US" sz="2499" spc="244">
                <a:solidFill>
                  <a:srgbClr val="231F20"/>
                </a:solidFill>
                <a:latin typeface="Times New Roman"/>
                <a:ea typeface="Times New Roman"/>
                <a:cs typeface="Times New Roman"/>
                <a:sym typeface="Times New Roman"/>
              </a:rPr>
              <a:t>The CampusExpense Manager application aims to support college students in effective financial management. By simplifying the spending tracking and budgeting process, the app hopes to help students make informed financial decisions and maintain financial stability throughout their studies.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5676008" y="8925092"/>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87923">
            <a:off x="14771710" y="-4131759"/>
            <a:ext cx="7032580" cy="7216267"/>
          </a:xfrm>
          <a:custGeom>
            <a:avLst/>
            <a:gdLst/>
            <a:ahLst/>
            <a:cxnLst/>
            <a:rect r="r" b="b" t="t" l="l"/>
            <a:pathLst>
              <a:path h="7216267" w="7032580">
                <a:moveTo>
                  <a:pt x="0" y="0"/>
                </a:moveTo>
                <a:lnTo>
                  <a:pt x="7032580" y="0"/>
                </a:lnTo>
                <a:lnTo>
                  <a:pt x="7032580"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086634" y="971550"/>
            <a:ext cx="14114733" cy="8297417"/>
          </a:xfrm>
          <a:prstGeom prst="rect">
            <a:avLst/>
          </a:prstGeom>
        </p:spPr>
        <p:txBody>
          <a:bodyPr anchor="t" rtlCol="false" tIns="0" lIns="0" bIns="0" rIns="0">
            <a:spAutoFit/>
          </a:bodyPr>
          <a:lstStyle/>
          <a:p>
            <a:pPr algn="l">
              <a:lnSpc>
                <a:spcPts val="4368"/>
              </a:lnSpc>
            </a:pPr>
            <a:r>
              <a:rPr lang="en-US" sz="3165" spc="310">
                <a:solidFill>
                  <a:srgbClr val="231F20"/>
                </a:solidFill>
                <a:latin typeface="DM Sans"/>
                <a:ea typeface="DM Sans"/>
                <a:cs typeface="DM Sans"/>
                <a:sym typeface="DM Sans"/>
              </a:rPr>
              <a:t>Risks regarding project completion time</a:t>
            </a:r>
          </a:p>
          <a:p>
            <a:pPr algn="l">
              <a:lnSpc>
                <a:spcPts val="4368"/>
              </a:lnSpc>
            </a:pPr>
            <a:r>
              <a:rPr lang="en-US" sz="3165" spc="310">
                <a:solidFill>
                  <a:srgbClr val="231F20"/>
                </a:solidFill>
                <a:latin typeface="DM Sans"/>
                <a:ea typeface="DM Sans"/>
                <a:cs typeface="DM Sans"/>
                <a:sym typeface="DM Sans"/>
              </a:rPr>
              <a:t>Description: The project had a deadline of only 12 weeks from start to lau</a:t>
            </a:r>
            <a:r>
              <a:rPr lang="en-US" sz="3165" spc="310">
                <a:solidFill>
                  <a:srgbClr val="231F20"/>
                </a:solidFill>
                <a:latin typeface="DM Sans"/>
                <a:ea typeface="DM Sans"/>
                <a:cs typeface="DM Sans"/>
                <a:sym typeface="DM Sans"/>
              </a:rPr>
              <a:t>nch, a fairly short period of time for an inexperienced team.</a:t>
            </a:r>
          </a:p>
          <a:p>
            <a:pPr algn="l">
              <a:lnSpc>
                <a:spcPts val="4368"/>
              </a:lnSpc>
            </a:pPr>
            <a:r>
              <a:rPr lang="en-US" sz="3165" spc="310">
                <a:solidFill>
                  <a:srgbClr val="231F20"/>
                </a:solidFill>
                <a:latin typeface="DM Sans"/>
                <a:ea typeface="DM Sans"/>
                <a:cs typeface="DM Sans"/>
                <a:sym typeface="DM Sans"/>
              </a:rPr>
              <a:t>How</a:t>
            </a:r>
            <a:r>
              <a:rPr lang="en-US" sz="3165" spc="310">
                <a:solidFill>
                  <a:srgbClr val="231F20"/>
                </a:solidFill>
                <a:latin typeface="DM Sans"/>
                <a:ea typeface="DM Sans"/>
                <a:cs typeface="DM Sans"/>
                <a:sym typeface="DM Sans"/>
              </a:rPr>
              <a:t> to manage:</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Detailed </a:t>
            </a:r>
            <a:r>
              <a:rPr lang="en-US" sz="3165" spc="310">
                <a:solidFill>
                  <a:srgbClr val="231F20"/>
                </a:solidFill>
                <a:latin typeface="DM Sans"/>
                <a:ea typeface="DM Sans"/>
                <a:cs typeface="DM Sans"/>
                <a:sym typeface="DM Sans"/>
              </a:rPr>
              <a:t>planning: Make detailed plans for each stage and closely monitor progress.</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Using Agile development method: Applying Agile development method helps the team work effectively, receive feedback and continuously adjust the product in each stage.</a:t>
            </a:r>
          </a:p>
          <a:p>
            <a:pPr algn="l" marL="683437" indent="-341718" lvl="1">
              <a:lnSpc>
                <a:spcPts val="4368"/>
              </a:lnSpc>
              <a:buFont typeface="Arial"/>
              <a:buChar char="•"/>
            </a:pPr>
            <a:r>
              <a:rPr lang="en-US" sz="3165" spc="310">
                <a:solidFill>
                  <a:srgbClr val="231F20"/>
                </a:solidFill>
                <a:latin typeface="DM Sans"/>
                <a:ea typeface="DM Sans"/>
                <a:cs typeface="DM Sans"/>
                <a:sym typeface="DM Sans"/>
              </a:rPr>
              <a:t>Prio</a:t>
            </a:r>
            <a:r>
              <a:rPr lang="en-US" sz="3165" spc="310">
                <a:solidFill>
                  <a:srgbClr val="231F20"/>
                </a:solidFill>
                <a:latin typeface="DM Sans"/>
                <a:ea typeface="DM Sans"/>
                <a:cs typeface="DM Sans"/>
                <a:sym typeface="DM Sans"/>
              </a:rPr>
              <a:t>ritize key functions: Focus on completing key functions (like tracking spending and setting budgets) before developing additional features.</a:t>
            </a:r>
          </a:p>
          <a:p>
            <a:pPr algn="l" marL="0" indent="0" lvl="0">
              <a:lnSpc>
                <a:spcPts val="4368"/>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86644" y="3549362"/>
            <a:ext cx="8097687"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231F20"/>
                </a:solidFill>
                <a:latin typeface="Oswald Bold"/>
                <a:ea typeface="Oswald Bold"/>
                <a:cs typeface="Oswald Bold"/>
                <a:sym typeface="Oswald Bold"/>
              </a:rPr>
              <a:t>THANK YOU</a:t>
            </a:r>
          </a:p>
        </p:txBody>
      </p:sp>
      <p:sp>
        <p:nvSpPr>
          <p:cNvPr name="Freeform 5" id="5"/>
          <p:cNvSpPr/>
          <p:nvPr/>
        </p:nvSpPr>
        <p:spPr>
          <a:xfrm flipH="false" flipV="false" rot="0">
            <a:off x="15409623" y="2266970"/>
            <a:ext cx="734693" cy="755166"/>
          </a:xfrm>
          <a:custGeom>
            <a:avLst/>
            <a:gdLst/>
            <a:ahLst/>
            <a:cxnLst/>
            <a:rect r="r" b="b" t="t" l="l"/>
            <a:pathLst>
              <a:path h="755166" w="734693">
                <a:moveTo>
                  <a:pt x="0" y="0"/>
                </a:moveTo>
                <a:lnTo>
                  <a:pt x="734692" y="0"/>
                </a:lnTo>
                <a:lnTo>
                  <a:pt x="734692" y="755166"/>
                </a:lnTo>
                <a:lnTo>
                  <a:pt x="0" y="7551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4628874" y="3180249"/>
            <a:ext cx="2296190" cy="352695"/>
          </a:xfrm>
          <a:prstGeom prst="rect">
            <a:avLst/>
          </a:prstGeom>
        </p:spPr>
        <p:txBody>
          <a:bodyPr anchor="t" rtlCol="false" tIns="0" lIns="0" bIns="0" rIns="0">
            <a:spAutoFit/>
          </a:bodyPr>
          <a:lstStyle/>
          <a:p>
            <a:pPr algn="ctr" marL="0" indent="0" lvl="0">
              <a:lnSpc>
                <a:spcPts val="2947"/>
              </a:lnSpc>
              <a:spcBef>
                <a:spcPct val="0"/>
              </a:spcBef>
            </a:pPr>
            <a:r>
              <a:rPr lang="en-US" b="true" sz="2135" spc="209">
                <a:solidFill>
                  <a:srgbClr val="231F20"/>
                </a:solidFill>
                <a:latin typeface="Montserrat Classic Bold"/>
                <a:ea typeface="Montserrat Classic Bold"/>
                <a:cs typeface="Montserrat Classic Bold"/>
                <a:sym typeface="Montserrat Classic Bold"/>
              </a:rPr>
              <a:t>GROUP 3</a:t>
            </a:r>
          </a:p>
        </p:txBody>
      </p:sp>
      <p:sp>
        <p:nvSpPr>
          <p:cNvPr name="Freeform 7" id="7"/>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786870" y="2643518"/>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0758785" y="1028700"/>
            <a:ext cx="6364178" cy="8480268"/>
          </a:xfrm>
          <a:custGeom>
            <a:avLst/>
            <a:gdLst/>
            <a:ahLst/>
            <a:cxnLst/>
            <a:rect r="r" b="b" t="t" l="l"/>
            <a:pathLst>
              <a:path h="8480268" w="6364178">
                <a:moveTo>
                  <a:pt x="0" y="0"/>
                </a:moveTo>
                <a:lnTo>
                  <a:pt x="6364179" y="0"/>
                </a:lnTo>
                <a:lnTo>
                  <a:pt x="6364179" y="8480268"/>
                </a:lnTo>
                <a:lnTo>
                  <a:pt x="0" y="8480268"/>
                </a:lnTo>
                <a:lnTo>
                  <a:pt x="0" y="0"/>
                </a:lnTo>
                <a:close/>
              </a:path>
            </a:pathLst>
          </a:custGeom>
          <a:blipFill>
            <a:blip r:embed="rId4"/>
            <a:stretch>
              <a:fillRect l="-49999" t="0" r="-50000" b="0"/>
            </a:stretch>
          </a:blipFill>
        </p:spPr>
      </p:sp>
      <p:grpSp>
        <p:nvGrpSpPr>
          <p:cNvPr name="Group 8" id="8"/>
          <p:cNvGrpSpPr/>
          <p:nvPr/>
        </p:nvGrpSpPr>
        <p:grpSpPr>
          <a:xfrm rot="0">
            <a:off x="1370090" y="2112494"/>
            <a:ext cx="10314018" cy="1047447"/>
            <a:chOff x="0" y="0"/>
            <a:chExt cx="3951746" cy="401322"/>
          </a:xfrm>
        </p:grpSpPr>
        <p:sp>
          <p:nvSpPr>
            <p:cNvPr name="Freeform 9" id="9"/>
            <p:cNvSpPr/>
            <p:nvPr/>
          </p:nvSpPr>
          <p:spPr>
            <a:xfrm flipH="false" flipV="false" rot="0">
              <a:off x="0" y="0"/>
              <a:ext cx="3951746" cy="401322"/>
            </a:xfrm>
            <a:custGeom>
              <a:avLst/>
              <a:gdLst/>
              <a:ahLst/>
              <a:cxnLst/>
              <a:rect r="r" b="b" t="t" l="l"/>
              <a:pathLst>
                <a:path h="401322" w="3951746">
                  <a:moveTo>
                    <a:pt x="0" y="0"/>
                  </a:moveTo>
                  <a:lnTo>
                    <a:pt x="3951746" y="0"/>
                  </a:lnTo>
                  <a:lnTo>
                    <a:pt x="3951746" y="401322"/>
                  </a:lnTo>
                  <a:lnTo>
                    <a:pt x="0" y="401322"/>
                  </a:lnTo>
                  <a:close/>
                </a:path>
              </a:pathLst>
            </a:custGeom>
            <a:solidFill>
              <a:srgbClr val="EFEFEF"/>
            </a:solidFill>
          </p:spPr>
        </p:sp>
        <p:sp>
          <p:nvSpPr>
            <p:cNvPr name="TextBox 10" id="10"/>
            <p:cNvSpPr txBox="true"/>
            <p:nvPr/>
          </p:nvSpPr>
          <p:spPr>
            <a:xfrm>
              <a:off x="0" y="-19050"/>
              <a:ext cx="3951746" cy="420372"/>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1370090" y="341415"/>
            <a:ext cx="8616594" cy="1578515"/>
          </a:xfrm>
          <a:prstGeom prst="rect">
            <a:avLst/>
          </a:prstGeom>
        </p:spPr>
        <p:txBody>
          <a:bodyPr anchor="t" rtlCol="false" tIns="0" lIns="0" bIns="0" rIns="0">
            <a:spAutoFit/>
          </a:bodyPr>
          <a:lstStyle/>
          <a:p>
            <a:pPr algn="l">
              <a:lnSpc>
                <a:spcPts val="12809"/>
              </a:lnSpc>
            </a:pPr>
            <a:r>
              <a:rPr lang="en-US" sz="9281" spc="909">
                <a:solidFill>
                  <a:srgbClr val="231F20"/>
                </a:solidFill>
                <a:latin typeface="Oswald"/>
                <a:ea typeface="Oswald"/>
                <a:cs typeface="Oswald"/>
                <a:sym typeface="Oswald"/>
              </a:rPr>
              <a:t>STAKEHOLDERS</a:t>
            </a:r>
          </a:p>
        </p:txBody>
      </p:sp>
      <p:sp>
        <p:nvSpPr>
          <p:cNvPr name="Freeform 12" id="12"/>
          <p:cNvSpPr/>
          <p:nvPr/>
        </p:nvSpPr>
        <p:spPr>
          <a:xfrm flipH="false" flipV="false" rot="0">
            <a:off x="-3029376" y="8139681"/>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650283" y="2208776"/>
            <a:ext cx="840895" cy="854884"/>
          </a:xfrm>
          <a:custGeom>
            <a:avLst/>
            <a:gdLst/>
            <a:ahLst/>
            <a:cxnLst/>
            <a:rect r="r" b="b" t="t" l="l"/>
            <a:pathLst>
              <a:path h="854884" w="840895">
                <a:moveTo>
                  <a:pt x="0" y="0"/>
                </a:moveTo>
                <a:lnTo>
                  <a:pt x="840895" y="0"/>
                </a:lnTo>
                <a:lnTo>
                  <a:pt x="840895" y="854884"/>
                </a:lnTo>
                <a:lnTo>
                  <a:pt x="0" y="854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786870" y="4121104"/>
            <a:ext cx="9752965" cy="1032847"/>
          </a:xfrm>
          <a:custGeom>
            <a:avLst/>
            <a:gdLst/>
            <a:ahLst/>
            <a:cxnLst/>
            <a:rect r="r" b="b" t="t" l="l"/>
            <a:pathLst>
              <a:path h="1032847" w="9752965">
                <a:moveTo>
                  <a:pt x="0" y="0"/>
                </a:moveTo>
                <a:lnTo>
                  <a:pt x="9752965" y="0"/>
                </a:lnTo>
                <a:lnTo>
                  <a:pt x="9752965" y="1032848"/>
                </a:lnTo>
                <a:lnTo>
                  <a:pt x="0" y="1032848"/>
                </a:lnTo>
                <a:lnTo>
                  <a:pt x="0" y="0"/>
                </a:lnTo>
                <a:close/>
              </a:path>
            </a:pathLst>
          </a:custGeom>
          <a:blipFill>
            <a:blip r:embed="rId3"/>
            <a:stretch>
              <a:fillRect l="0" t="-86495" r="0" b="0"/>
            </a:stretch>
          </a:blipFill>
        </p:spPr>
      </p:sp>
      <p:grpSp>
        <p:nvGrpSpPr>
          <p:cNvPr name="Group 15" id="15"/>
          <p:cNvGrpSpPr/>
          <p:nvPr/>
        </p:nvGrpSpPr>
        <p:grpSpPr>
          <a:xfrm rot="0">
            <a:off x="1370090" y="3590081"/>
            <a:ext cx="10314018" cy="1047447"/>
            <a:chOff x="0" y="0"/>
            <a:chExt cx="3951746" cy="401322"/>
          </a:xfrm>
        </p:grpSpPr>
        <p:sp>
          <p:nvSpPr>
            <p:cNvPr name="Freeform 16" id="16"/>
            <p:cNvSpPr/>
            <p:nvPr/>
          </p:nvSpPr>
          <p:spPr>
            <a:xfrm flipH="false" flipV="false" rot="0">
              <a:off x="0" y="0"/>
              <a:ext cx="3951746" cy="401322"/>
            </a:xfrm>
            <a:custGeom>
              <a:avLst/>
              <a:gdLst/>
              <a:ahLst/>
              <a:cxnLst/>
              <a:rect r="r" b="b" t="t" l="l"/>
              <a:pathLst>
                <a:path h="401322" w="3951746">
                  <a:moveTo>
                    <a:pt x="0" y="0"/>
                  </a:moveTo>
                  <a:lnTo>
                    <a:pt x="3951746" y="0"/>
                  </a:lnTo>
                  <a:lnTo>
                    <a:pt x="3951746" y="401322"/>
                  </a:lnTo>
                  <a:lnTo>
                    <a:pt x="0" y="401322"/>
                  </a:lnTo>
                  <a:close/>
                </a:path>
              </a:pathLst>
            </a:custGeom>
            <a:solidFill>
              <a:srgbClr val="EFEFEF"/>
            </a:solidFill>
          </p:spPr>
        </p:sp>
        <p:sp>
          <p:nvSpPr>
            <p:cNvPr name="TextBox 17" id="17"/>
            <p:cNvSpPr txBox="true"/>
            <p:nvPr/>
          </p:nvSpPr>
          <p:spPr>
            <a:xfrm>
              <a:off x="0" y="-19050"/>
              <a:ext cx="3951746" cy="420372"/>
            </a:xfrm>
            <a:prstGeom prst="rect">
              <a:avLst/>
            </a:prstGeom>
          </p:spPr>
          <p:txBody>
            <a:bodyPr anchor="ctr" rtlCol="false" tIns="50800" lIns="50800" bIns="50800" rIns="50800"/>
            <a:lstStyle/>
            <a:p>
              <a:pPr algn="ctr">
                <a:lnSpc>
                  <a:spcPts val="2859"/>
                </a:lnSpc>
              </a:pPr>
            </a:p>
          </p:txBody>
        </p:sp>
      </p:grpSp>
      <p:sp>
        <p:nvSpPr>
          <p:cNvPr name="Freeform 18" id="18"/>
          <p:cNvSpPr/>
          <p:nvPr/>
        </p:nvSpPr>
        <p:spPr>
          <a:xfrm flipH="false" flipV="false" rot="0">
            <a:off x="1650283" y="3686362"/>
            <a:ext cx="840895" cy="854884"/>
          </a:xfrm>
          <a:custGeom>
            <a:avLst/>
            <a:gdLst/>
            <a:ahLst/>
            <a:cxnLst/>
            <a:rect r="r" b="b" t="t" l="l"/>
            <a:pathLst>
              <a:path h="854884" w="840895">
                <a:moveTo>
                  <a:pt x="0" y="0"/>
                </a:moveTo>
                <a:lnTo>
                  <a:pt x="840895" y="0"/>
                </a:lnTo>
                <a:lnTo>
                  <a:pt x="840895" y="854884"/>
                </a:lnTo>
                <a:lnTo>
                  <a:pt x="0" y="854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786870" y="545430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20" id="20"/>
          <p:cNvGrpSpPr/>
          <p:nvPr/>
        </p:nvGrpSpPr>
        <p:grpSpPr>
          <a:xfrm rot="0">
            <a:off x="1370090" y="4923278"/>
            <a:ext cx="10314018" cy="1047447"/>
            <a:chOff x="0" y="0"/>
            <a:chExt cx="3951746" cy="401322"/>
          </a:xfrm>
        </p:grpSpPr>
        <p:sp>
          <p:nvSpPr>
            <p:cNvPr name="Freeform 21" id="21"/>
            <p:cNvSpPr/>
            <p:nvPr/>
          </p:nvSpPr>
          <p:spPr>
            <a:xfrm flipH="false" flipV="false" rot="0">
              <a:off x="0" y="0"/>
              <a:ext cx="3951746" cy="401322"/>
            </a:xfrm>
            <a:custGeom>
              <a:avLst/>
              <a:gdLst/>
              <a:ahLst/>
              <a:cxnLst/>
              <a:rect r="r" b="b" t="t" l="l"/>
              <a:pathLst>
                <a:path h="401322" w="3951746">
                  <a:moveTo>
                    <a:pt x="0" y="0"/>
                  </a:moveTo>
                  <a:lnTo>
                    <a:pt x="3951746" y="0"/>
                  </a:lnTo>
                  <a:lnTo>
                    <a:pt x="3951746" y="401322"/>
                  </a:lnTo>
                  <a:lnTo>
                    <a:pt x="0" y="401322"/>
                  </a:lnTo>
                  <a:close/>
                </a:path>
              </a:pathLst>
            </a:custGeom>
            <a:solidFill>
              <a:srgbClr val="EFEFEF"/>
            </a:solidFill>
          </p:spPr>
        </p:sp>
        <p:sp>
          <p:nvSpPr>
            <p:cNvPr name="TextBox 22" id="22"/>
            <p:cNvSpPr txBox="true"/>
            <p:nvPr/>
          </p:nvSpPr>
          <p:spPr>
            <a:xfrm>
              <a:off x="0" y="-19050"/>
              <a:ext cx="3951746" cy="420372"/>
            </a:xfrm>
            <a:prstGeom prst="rect">
              <a:avLst/>
            </a:prstGeom>
          </p:spPr>
          <p:txBody>
            <a:bodyPr anchor="ctr" rtlCol="false" tIns="50800" lIns="50800" bIns="50800" rIns="50800"/>
            <a:lstStyle/>
            <a:p>
              <a:pPr algn="ctr">
                <a:lnSpc>
                  <a:spcPts val="2859"/>
                </a:lnSpc>
              </a:pPr>
            </a:p>
          </p:txBody>
        </p:sp>
      </p:grpSp>
      <p:sp>
        <p:nvSpPr>
          <p:cNvPr name="Freeform 23" id="23"/>
          <p:cNvSpPr/>
          <p:nvPr/>
        </p:nvSpPr>
        <p:spPr>
          <a:xfrm flipH="false" flipV="false" rot="0">
            <a:off x="1650283" y="5019560"/>
            <a:ext cx="840895" cy="854884"/>
          </a:xfrm>
          <a:custGeom>
            <a:avLst/>
            <a:gdLst/>
            <a:ahLst/>
            <a:cxnLst/>
            <a:rect r="r" b="b" t="t" l="l"/>
            <a:pathLst>
              <a:path h="854884" w="840895">
                <a:moveTo>
                  <a:pt x="0" y="0"/>
                </a:moveTo>
                <a:lnTo>
                  <a:pt x="840895" y="0"/>
                </a:lnTo>
                <a:lnTo>
                  <a:pt x="840895" y="854884"/>
                </a:lnTo>
                <a:lnTo>
                  <a:pt x="0" y="854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939270" y="2504094"/>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25" id="25"/>
          <p:cNvGrpSpPr/>
          <p:nvPr/>
        </p:nvGrpSpPr>
        <p:grpSpPr>
          <a:xfrm rot="0">
            <a:off x="1378217" y="2119794"/>
            <a:ext cx="10314018" cy="1047447"/>
            <a:chOff x="0" y="0"/>
            <a:chExt cx="3951746" cy="401322"/>
          </a:xfrm>
        </p:grpSpPr>
        <p:sp>
          <p:nvSpPr>
            <p:cNvPr name="Freeform 26" id="26"/>
            <p:cNvSpPr/>
            <p:nvPr/>
          </p:nvSpPr>
          <p:spPr>
            <a:xfrm flipH="false" flipV="false" rot="0">
              <a:off x="0" y="0"/>
              <a:ext cx="3951746" cy="401322"/>
            </a:xfrm>
            <a:custGeom>
              <a:avLst/>
              <a:gdLst/>
              <a:ahLst/>
              <a:cxnLst/>
              <a:rect r="r" b="b" t="t" l="l"/>
              <a:pathLst>
                <a:path h="401322" w="3951746">
                  <a:moveTo>
                    <a:pt x="0" y="0"/>
                  </a:moveTo>
                  <a:lnTo>
                    <a:pt x="3951746" y="0"/>
                  </a:lnTo>
                  <a:lnTo>
                    <a:pt x="3951746" y="401322"/>
                  </a:lnTo>
                  <a:lnTo>
                    <a:pt x="0" y="401322"/>
                  </a:lnTo>
                  <a:close/>
                </a:path>
              </a:pathLst>
            </a:custGeom>
            <a:solidFill>
              <a:srgbClr val="EFEFEF"/>
            </a:solidFill>
          </p:spPr>
        </p:sp>
        <p:sp>
          <p:nvSpPr>
            <p:cNvPr name="TextBox 27" id="27"/>
            <p:cNvSpPr txBox="true"/>
            <p:nvPr/>
          </p:nvSpPr>
          <p:spPr>
            <a:xfrm>
              <a:off x="0" y="-19050"/>
              <a:ext cx="3951746" cy="420372"/>
            </a:xfrm>
            <a:prstGeom prst="rect">
              <a:avLst/>
            </a:prstGeom>
          </p:spPr>
          <p:txBody>
            <a:bodyPr anchor="ctr" rtlCol="false" tIns="50800" lIns="50800" bIns="50800" rIns="50800"/>
            <a:lstStyle/>
            <a:p>
              <a:pPr algn="ctr">
                <a:lnSpc>
                  <a:spcPts val="2859"/>
                </a:lnSpc>
              </a:pPr>
            </a:p>
          </p:txBody>
        </p:sp>
      </p:grpSp>
      <p:sp>
        <p:nvSpPr>
          <p:cNvPr name="Freeform 28" id="28"/>
          <p:cNvSpPr/>
          <p:nvPr/>
        </p:nvSpPr>
        <p:spPr>
          <a:xfrm flipH="false" flipV="false" rot="0">
            <a:off x="1658410" y="2361176"/>
            <a:ext cx="840895" cy="854884"/>
          </a:xfrm>
          <a:custGeom>
            <a:avLst/>
            <a:gdLst/>
            <a:ahLst/>
            <a:cxnLst/>
            <a:rect r="r" b="b" t="t" l="l"/>
            <a:pathLst>
              <a:path h="854884" w="840895">
                <a:moveTo>
                  <a:pt x="0" y="0"/>
                </a:moveTo>
                <a:lnTo>
                  <a:pt x="840894" y="0"/>
                </a:lnTo>
                <a:lnTo>
                  <a:pt x="840894" y="854884"/>
                </a:lnTo>
                <a:lnTo>
                  <a:pt x="0" y="854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1794997" y="6930374"/>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30" id="30"/>
          <p:cNvGrpSpPr/>
          <p:nvPr/>
        </p:nvGrpSpPr>
        <p:grpSpPr>
          <a:xfrm rot="0">
            <a:off x="1378217" y="6399350"/>
            <a:ext cx="10314018" cy="1047447"/>
            <a:chOff x="0" y="0"/>
            <a:chExt cx="3951746" cy="401322"/>
          </a:xfrm>
        </p:grpSpPr>
        <p:sp>
          <p:nvSpPr>
            <p:cNvPr name="Freeform 31" id="31"/>
            <p:cNvSpPr/>
            <p:nvPr/>
          </p:nvSpPr>
          <p:spPr>
            <a:xfrm flipH="false" flipV="false" rot="0">
              <a:off x="0" y="0"/>
              <a:ext cx="3951746" cy="401322"/>
            </a:xfrm>
            <a:custGeom>
              <a:avLst/>
              <a:gdLst/>
              <a:ahLst/>
              <a:cxnLst/>
              <a:rect r="r" b="b" t="t" l="l"/>
              <a:pathLst>
                <a:path h="401322" w="3951746">
                  <a:moveTo>
                    <a:pt x="0" y="0"/>
                  </a:moveTo>
                  <a:lnTo>
                    <a:pt x="3951746" y="0"/>
                  </a:lnTo>
                  <a:lnTo>
                    <a:pt x="3951746" y="401322"/>
                  </a:lnTo>
                  <a:lnTo>
                    <a:pt x="0" y="401322"/>
                  </a:lnTo>
                  <a:close/>
                </a:path>
              </a:pathLst>
            </a:custGeom>
            <a:solidFill>
              <a:srgbClr val="EFEFEF"/>
            </a:solidFill>
          </p:spPr>
        </p:sp>
        <p:sp>
          <p:nvSpPr>
            <p:cNvPr name="TextBox 32" id="32"/>
            <p:cNvSpPr txBox="true"/>
            <p:nvPr/>
          </p:nvSpPr>
          <p:spPr>
            <a:xfrm>
              <a:off x="0" y="-19050"/>
              <a:ext cx="3951746" cy="420372"/>
            </a:xfrm>
            <a:prstGeom prst="rect">
              <a:avLst/>
            </a:prstGeom>
          </p:spPr>
          <p:txBody>
            <a:bodyPr anchor="ctr" rtlCol="false" tIns="50800" lIns="50800" bIns="50800" rIns="50800"/>
            <a:lstStyle/>
            <a:p>
              <a:pPr algn="ctr">
                <a:lnSpc>
                  <a:spcPts val="2859"/>
                </a:lnSpc>
              </a:pPr>
            </a:p>
          </p:txBody>
        </p:sp>
      </p:grpSp>
      <p:sp>
        <p:nvSpPr>
          <p:cNvPr name="Freeform 33" id="33"/>
          <p:cNvSpPr/>
          <p:nvPr/>
        </p:nvSpPr>
        <p:spPr>
          <a:xfrm flipH="false" flipV="false" rot="0">
            <a:off x="1658410" y="6495632"/>
            <a:ext cx="840895" cy="854884"/>
          </a:xfrm>
          <a:custGeom>
            <a:avLst/>
            <a:gdLst/>
            <a:ahLst/>
            <a:cxnLst/>
            <a:rect r="r" b="b" t="t" l="l"/>
            <a:pathLst>
              <a:path h="854884" w="840895">
                <a:moveTo>
                  <a:pt x="0" y="0"/>
                </a:moveTo>
                <a:lnTo>
                  <a:pt x="840894" y="0"/>
                </a:lnTo>
                <a:lnTo>
                  <a:pt x="840894" y="854884"/>
                </a:lnTo>
                <a:lnTo>
                  <a:pt x="0" y="854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1794997" y="8358822"/>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35" id="35"/>
          <p:cNvGrpSpPr/>
          <p:nvPr/>
        </p:nvGrpSpPr>
        <p:grpSpPr>
          <a:xfrm rot="0">
            <a:off x="1378217" y="7827798"/>
            <a:ext cx="10314018" cy="1047447"/>
            <a:chOff x="0" y="0"/>
            <a:chExt cx="3951746" cy="401322"/>
          </a:xfrm>
        </p:grpSpPr>
        <p:sp>
          <p:nvSpPr>
            <p:cNvPr name="Freeform 36" id="36"/>
            <p:cNvSpPr/>
            <p:nvPr/>
          </p:nvSpPr>
          <p:spPr>
            <a:xfrm flipH="false" flipV="false" rot="0">
              <a:off x="0" y="0"/>
              <a:ext cx="3951746" cy="401322"/>
            </a:xfrm>
            <a:custGeom>
              <a:avLst/>
              <a:gdLst/>
              <a:ahLst/>
              <a:cxnLst/>
              <a:rect r="r" b="b" t="t" l="l"/>
              <a:pathLst>
                <a:path h="401322" w="3951746">
                  <a:moveTo>
                    <a:pt x="0" y="0"/>
                  </a:moveTo>
                  <a:lnTo>
                    <a:pt x="3951746" y="0"/>
                  </a:lnTo>
                  <a:lnTo>
                    <a:pt x="3951746" y="401322"/>
                  </a:lnTo>
                  <a:lnTo>
                    <a:pt x="0" y="401322"/>
                  </a:lnTo>
                  <a:close/>
                </a:path>
              </a:pathLst>
            </a:custGeom>
            <a:solidFill>
              <a:srgbClr val="EFEFEF"/>
            </a:solidFill>
          </p:spPr>
        </p:sp>
        <p:sp>
          <p:nvSpPr>
            <p:cNvPr name="TextBox 37" id="37"/>
            <p:cNvSpPr txBox="true"/>
            <p:nvPr/>
          </p:nvSpPr>
          <p:spPr>
            <a:xfrm>
              <a:off x="0" y="-19050"/>
              <a:ext cx="3951746" cy="420372"/>
            </a:xfrm>
            <a:prstGeom prst="rect">
              <a:avLst/>
            </a:prstGeom>
          </p:spPr>
          <p:txBody>
            <a:bodyPr anchor="ctr" rtlCol="false" tIns="50800" lIns="50800" bIns="50800" rIns="50800"/>
            <a:lstStyle/>
            <a:p>
              <a:pPr algn="ctr">
                <a:lnSpc>
                  <a:spcPts val="2859"/>
                </a:lnSpc>
              </a:pPr>
            </a:p>
          </p:txBody>
        </p:sp>
      </p:grpSp>
      <p:sp>
        <p:nvSpPr>
          <p:cNvPr name="Freeform 38" id="38"/>
          <p:cNvSpPr/>
          <p:nvPr/>
        </p:nvSpPr>
        <p:spPr>
          <a:xfrm flipH="false" flipV="false" rot="0">
            <a:off x="1658410" y="7924080"/>
            <a:ext cx="840895" cy="854884"/>
          </a:xfrm>
          <a:custGeom>
            <a:avLst/>
            <a:gdLst/>
            <a:ahLst/>
            <a:cxnLst/>
            <a:rect r="r" b="b" t="t" l="l"/>
            <a:pathLst>
              <a:path h="854884" w="840895">
                <a:moveTo>
                  <a:pt x="0" y="0"/>
                </a:moveTo>
                <a:lnTo>
                  <a:pt x="840894" y="0"/>
                </a:lnTo>
                <a:lnTo>
                  <a:pt x="840894" y="854883"/>
                </a:lnTo>
                <a:lnTo>
                  <a:pt x="0" y="8548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9" id="39"/>
          <p:cNvSpPr txBox="true"/>
          <p:nvPr/>
        </p:nvSpPr>
        <p:spPr>
          <a:xfrm rot="0">
            <a:off x="-1501332" y="2326951"/>
            <a:ext cx="12177027" cy="713233"/>
          </a:xfrm>
          <a:prstGeom prst="rect">
            <a:avLst/>
          </a:prstGeom>
        </p:spPr>
        <p:txBody>
          <a:bodyPr anchor="t" rtlCol="false" tIns="0" lIns="0" bIns="0" rIns="0">
            <a:spAutoFit/>
          </a:bodyPr>
          <a:lstStyle/>
          <a:p>
            <a:pPr algn="ctr">
              <a:lnSpc>
                <a:spcPts val="5243"/>
              </a:lnSpc>
            </a:pPr>
            <a:r>
              <a:rPr lang="en-US" sz="3799" spc="372">
                <a:solidFill>
                  <a:srgbClr val="231F20"/>
                </a:solidFill>
                <a:latin typeface="Times New Roman"/>
                <a:ea typeface="Times New Roman"/>
                <a:cs typeface="Times New Roman"/>
                <a:sym typeface="Times New Roman"/>
              </a:rPr>
              <a:t>Students</a:t>
            </a:r>
          </a:p>
        </p:txBody>
      </p:sp>
      <p:sp>
        <p:nvSpPr>
          <p:cNvPr name="TextBox 40" id="40"/>
          <p:cNvSpPr txBox="true"/>
          <p:nvPr/>
        </p:nvSpPr>
        <p:spPr>
          <a:xfrm rot="0">
            <a:off x="574839" y="3693050"/>
            <a:ext cx="12177027" cy="713233"/>
          </a:xfrm>
          <a:prstGeom prst="rect">
            <a:avLst/>
          </a:prstGeom>
        </p:spPr>
        <p:txBody>
          <a:bodyPr anchor="t" rtlCol="false" tIns="0" lIns="0" bIns="0" rIns="0">
            <a:spAutoFit/>
          </a:bodyPr>
          <a:lstStyle/>
          <a:p>
            <a:pPr algn="ctr">
              <a:lnSpc>
                <a:spcPts val="5243"/>
              </a:lnSpc>
            </a:pPr>
            <a:r>
              <a:rPr lang="en-US" sz="3799" spc="372">
                <a:solidFill>
                  <a:srgbClr val="231F20"/>
                </a:solidFill>
                <a:latin typeface="Times New Roman"/>
                <a:ea typeface="Times New Roman"/>
                <a:cs typeface="Times New Roman"/>
                <a:sym typeface="Times New Roman"/>
              </a:rPr>
              <a:t>Budgetwise Solution team</a:t>
            </a:r>
          </a:p>
        </p:txBody>
      </p:sp>
      <p:sp>
        <p:nvSpPr>
          <p:cNvPr name="TextBox 41" id="41"/>
          <p:cNvSpPr txBox="true"/>
          <p:nvPr/>
        </p:nvSpPr>
        <p:spPr>
          <a:xfrm rot="0">
            <a:off x="582966" y="5114617"/>
            <a:ext cx="12177027" cy="713233"/>
          </a:xfrm>
          <a:prstGeom prst="rect">
            <a:avLst/>
          </a:prstGeom>
        </p:spPr>
        <p:txBody>
          <a:bodyPr anchor="t" rtlCol="false" tIns="0" lIns="0" bIns="0" rIns="0">
            <a:spAutoFit/>
          </a:bodyPr>
          <a:lstStyle/>
          <a:p>
            <a:pPr algn="ctr">
              <a:lnSpc>
                <a:spcPts val="5243"/>
              </a:lnSpc>
            </a:pPr>
            <a:r>
              <a:rPr lang="en-US" sz="3799" spc="372">
                <a:solidFill>
                  <a:srgbClr val="231F20"/>
                </a:solidFill>
                <a:latin typeface="Times New Roman"/>
                <a:ea typeface="Times New Roman"/>
                <a:cs typeface="Times New Roman"/>
                <a:sym typeface="Times New Roman"/>
              </a:rPr>
              <a:t>University administration</a:t>
            </a:r>
          </a:p>
        </p:txBody>
      </p:sp>
      <p:sp>
        <p:nvSpPr>
          <p:cNvPr name="TextBox 42" id="42"/>
          <p:cNvSpPr txBox="true"/>
          <p:nvPr/>
        </p:nvSpPr>
        <p:spPr>
          <a:xfrm rot="0">
            <a:off x="-1501332" y="6449049"/>
            <a:ext cx="12177027" cy="713233"/>
          </a:xfrm>
          <a:prstGeom prst="rect">
            <a:avLst/>
          </a:prstGeom>
        </p:spPr>
        <p:txBody>
          <a:bodyPr anchor="t" rtlCol="false" tIns="0" lIns="0" bIns="0" rIns="0">
            <a:spAutoFit/>
          </a:bodyPr>
          <a:lstStyle/>
          <a:p>
            <a:pPr algn="ctr">
              <a:lnSpc>
                <a:spcPts val="5243"/>
              </a:lnSpc>
            </a:pPr>
            <a:r>
              <a:rPr lang="en-US" sz="3799" spc="372">
                <a:solidFill>
                  <a:srgbClr val="231F20"/>
                </a:solidFill>
                <a:latin typeface="Times New Roman"/>
                <a:ea typeface="Times New Roman"/>
                <a:cs typeface="Times New Roman"/>
                <a:sym typeface="Times New Roman"/>
              </a:rPr>
              <a:t>Investor</a:t>
            </a:r>
          </a:p>
        </p:txBody>
      </p:sp>
      <p:sp>
        <p:nvSpPr>
          <p:cNvPr name="TextBox 43" id="43"/>
          <p:cNvSpPr txBox="true"/>
          <p:nvPr/>
        </p:nvSpPr>
        <p:spPr>
          <a:xfrm rot="0">
            <a:off x="-1501332" y="7923468"/>
            <a:ext cx="12177027" cy="713233"/>
          </a:xfrm>
          <a:prstGeom prst="rect">
            <a:avLst/>
          </a:prstGeom>
        </p:spPr>
        <p:txBody>
          <a:bodyPr anchor="t" rtlCol="false" tIns="0" lIns="0" bIns="0" rIns="0">
            <a:spAutoFit/>
          </a:bodyPr>
          <a:lstStyle/>
          <a:p>
            <a:pPr algn="ctr">
              <a:lnSpc>
                <a:spcPts val="5243"/>
              </a:lnSpc>
            </a:pPr>
            <a:r>
              <a:rPr lang="en-US" sz="3799" spc="372">
                <a:solidFill>
                  <a:srgbClr val="231F20"/>
                </a:solidFill>
                <a:latin typeface="Times New Roman"/>
                <a:ea typeface="Times New Roman"/>
                <a:cs typeface="Times New Roman"/>
                <a:sym typeface="Times New Roman"/>
              </a:rPr>
              <a:t>Students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89411" y="664311"/>
            <a:ext cx="6021895" cy="8876442"/>
          </a:xfrm>
          <a:custGeom>
            <a:avLst/>
            <a:gdLst/>
            <a:ahLst/>
            <a:cxnLst/>
            <a:rect r="r" b="b" t="t" l="l"/>
            <a:pathLst>
              <a:path h="8876442" w="6021895">
                <a:moveTo>
                  <a:pt x="0" y="0"/>
                </a:moveTo>
                <a:lnTo>
                  <a:pt x="6021895" y="0"/>
                </a:lnTo>
                <a:lnTo>
                  <a:pt x="6021895" y="8876442"/>
                </a:lnTo>
                <a:lnTo>
                  <a:pt x="0" y="8876442"/>
                </a:lnTo>
                <a:lnTo>
                  <a:pt x="0" y="0"/>
                </a:lnTo>
                <a:close/>
              </a:path>
            </a:pathLst>
          </a:custGeom>
          <a:blipFill>
            <a:blip r:embed="rId5"/>
            <a:stretch>
              <a:fillRect l="-42054" t="0" r="-79050" b="0"/>
            </a:stretch>
          </a:blipFill>
        </p:spPr>
      </p:sp>
      <p:sp>
        <p:nvSpPr>
          <p:cNvPr name="Freeform 5" id="5"/>
          <p:cNvSpPr/>
          <p:nvPr/>
        </p:nvSpPr>
        <p:spPr>
          <a:xfrm flipH="false" flipV="false" rot="0">
            <a:off x="10542998" y="6311222"/>
            <a:ext cx="2831046" cy="280256"/>
          </a:xfrm>
          <a:custGeom>
            <a:avLst/>
            <a:gdLst/>
            <a:ahLst/>
            <a:cxnLst/>
            <a:rect r="r" b="b" t="t" l="l"/>
            <a:pathLst>
              <a:path h="280256" w="2831046">
                <a:moveTo>
                  <a:pt x="0" y="0"/>
                </a:moveTo>
                <a:lnTo>
                  <a:pt x="2831045" y="0"/>
                </a:lnTo>
                <a:lnTo>
                  <a:pt x="2831045" y="280256"/>
                </a:lnTo>
                <a:lnTo>
                  <a:pt x="0" y="280256"/>
                </a:lnTo>
                <a:lnTo>
                  <a:pt x="0" y="0"/>
                </a:lnTo>
                <a:close/>
              </a:path>
            </a:pathLst>
          </a:custGeom>
          <a:blipFill>
            <a:blip r:embed="rId6"/>
            <a:stretch>
              <a:fillRect l="0" t="-92530" r="0" b="-6977"/>
            </a:stretch>
          </a:blipFill>
        </p:spPr>
      </p:sp>
      <p:grpSp>
        <p:nvGrpSpPr>
          <p:cNvPr name="Group 6" id="6"/>
          <p:cNvGrpSpPr/>
          <p:nvPr/>
        </p:nvGrpSpPr>
        <p:grpSpPr>
          <a:xfrm rot="0">
            <a:off x="10542998" y="3762813"/>
            <a:ext cx="2427943" cy="2679438"/>
            <a:chOff x="0" y="0"/>
            <a:chExt cx="639458" cy="705696"/>
          </a:xfrm>
        </p:grpSpPr>
        <p:sp>
          <p:nvSpPr>
            <p:cNvPr name="Freeform 7" id="7"/>
            <p:cNvSpPr/>
            <p:nvPr/>
          </p:nvSpPr>
          <p:spPr>
            <a:xfrm flipH="false" flipV="false" rot="0">
              <a:off x="0" y="0"/>
              <a:ext cx="639458" cy="705696"/>
            </a:xfrm>
            <a:custGeom>
              <a:avLst/>
              <a:gdLst/>
              <a:ahLst/>
              <a:cxnLst/>
              <a:rect r="r" b="b" t="t" l="l"/>
              <a:pathLst>
                <a:path h="705696" w="639458">
                  <a:moveTo>
                    <a:pt x="0" y="0"/>
                  </a:moveTo>
                  <a:lnTo>
                    <a:pt x="639458" y="0"/>
                  </a:lnTo>
                  <a:lnTo>
                    <a:pt x="639458" y="705696"/>
                  </a:lnTo>
                  <a:lnTo>
                    <a:pt x="0" y="705696"/>
                  </a:lnTo>
                  <a:close/>
                </a:path>
              </a:pathLst>
            </a:custGeom>
            <a:solidFill>
              <a:srgbClr val="EFEFEF"/>
            </a:solidFill>
          </p:spPr>
        </p:sp>
        <p:sp>
          <p:nvSpPr>
            <p:cNvPr name="TextBox 8" id="8"/>
            <p:cNvSpPr txBox="true"/>
            <p:nvPr/>
          </p:nvSpPr>
          <p:spPr>
            <a:xfrm>
              <a:off x="0" y="-57150"/>
              <a:ext cx="639458" cy="762846"/>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9" id="9"/>
          <p:cNvSpPr/>
          <p:nvPr/>
        </p:nvSpPr>
        <p:spPr>
          <a:xfrm flipH="false" flipV="false" rot="3407869">
            <a:off x="-5207135" y="10967976"/>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651012" y="238903"/>
            <a:ext cx="7241638" cy="1238859"/>
          </a:xfrm>
          <a:prstGeom prst="rect">
            <a:avLst/>
          </a:prstGeom>
        </p:spPr>
        <p:txBody>
          <a:bodyPr anchor="t" rtlCol="false" tIns="0" lIns="0" bIns="0" rIns="0">
            <a:spAutoFit/>
          </a:bodyPr>
          <a:lstStyle/>
          <a:p>
            <a:pPr algn="l" marL="0" indent="0" lvl="0">
              <a:lnSpc>
                <a:spcPts val="9483"/>
              </a:lnSpc>
            </a:pPr>
            <a:r>
              <a:rPr lang="en-US" sz="9031" spc="885">
                <a:solidFill>
                  <a:srgbClr val="231F20"/>
                </a:solidFill>
                <a:latin typeface="Oswald"/>
                <a:ea typeface="Oswald"/>
                <a:cs typeface="Oswald"/>
                <a:sym typeface="Oswald"/>
              </a:rPr>
              <a:t>Students</a:t>
            </a:r>
          </a:p>
        </p:txBody>
      </p:sp>
      <p:sp>
        <p:nvSpPr>
          <p:cNvPr name="Freeform 11" id="11"/>
          <p:cNvSpPr/>
          <p:nvPr/>
        </p:nvSpPr>
        <p:spPr>
          <a:xfrm flipH="false" flipV="false" rot="0">
            <a:off x="10741265" y="4097225"/>
            <a:ext cx="1977712" cy="2010612"/>
          </a:xfrm>
          <a:custGeom>
            <a:avLst/>
            <a:gdLst/>
            <a:ahLst/>
            <a:cxnLst/>
            <a:rect r="r" b="b" t="t" l="l"/>
            <a:pathLst>
              <a:path h="2010612" w="1977712">
                <a:moveTo>
                  <a:pt x="0" y="0"/>
                </a:moveTo>
                <a:lnTo>
                  <a:pt x="1977711" y="0"/>
                </a:lnTo>
                <a:lnTo>
                  <a:pt x="1977711" y="2010613"/>
                </a:lnTo>
                <a:lnTo>
                  <a:pt x="0" y="20106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23923" y="1734937"/>
            <a:ext cx="9770368" cy="4033647"/>
          </a:xfrm>
          <a:prstGeom prst="rect">
            <a:avLst/>
          </a:prstGeom>
        </p:spPr>
        <p:txBody>
          <a:bodyPr anchor="t" rtlCol="false" tIns="0" lIns="0" bIns="0" rIns="0">
            <a:spAutoFit/>
          </a:bodyPr>
          <a:lstStyle/>
          <a:p>
            <a:pPr algn="just">
              <a:lnSpc>
                <a:spcPts val="3173"/>
              </a:lnSpc>
            </a:pPr>
            <a:r>
              <a:rPr lang="en-US" sz="2299" spc="225">
                <a:solidFill>
                  <a:srgbClr val="231F20"/>
                </a:solidFill>
                <a:latin typeface="Times New Roman"/>
                <a:ea typeface="Times New Roman"/>
                <a:cs typeface="Times New Roman"/>
                <a:sym typeface="Times New Roman"/>
              </a:rPr>
              <a:t>Role: Students will be the main users of the application, using it to track and manage their daily expenses throughout their studies. They will interact directly with the app's features to ensure that it meets their needs effectively.</a:t>
            </a:r>
          </a:p>
          <a:p>
            <a:pPr algn="just">
              <a:lnSpc>
                <a:spcPts val="3173"/>
              </a:lnSpc>
            </a:pPr>
          </a:p>
          <a:p>
            <a:pPr algn="just">
              <a:lnSpc>
                <a:spcPts val="3173"/>
              </a:lnSpc>
            </a:pPr>
            <a:r>
              <a:rPr lang="en-US" sz="2299" spc="225">
                <a:solidFill>
                  <a:srgbClr val="231F20"/>
                </a:solidFill>
                <a:latin typeface="Times New Roman"/>
                <a:ea typeface="Times New Roman"/>
                <a:cs typeface="Times New Roman"/>
                <a:sym typeface="Times New Roman"/>
              </a:rPr>
              <a:t>Goals and needs: The main goal of students is to manage spending appropriately so as not to fall into debt during their studies. They need a tool that helps them budget, track spending, and make smart financial decisions to maintain financial stability.</a:t>
            </a:r>
          </a:p>
        </p:txBody>
      </p:sp>
      <p:sp>
        <p:nvSpPr>
          <p:cNvPr name="TextBox 13" id="13"/>
          <p:cNvSpPr txBox="true"/>
          <p:nvPr/>
        </p:nvSpPr>
        <p:spPr>
          <a:xfrm rot="0">
            <a:off x="423923" y="6031638"/>
            <a:ext cx="9770368" cy="3116580"/>
          </a:xfrm>
          <a:prstGeom prst="rect">
            <a:avLst/>
          </a:prstGeom>
        </p:spPr>
        <p:txBody>
          <a:bodyPr anchor="t" rtlCol="false" tIns="0" lIns="0" bIns="0" rIns="0">
            <a:spAutoFit/>
          </a:bodyPr>
          <a:lstStyle/>
          <a:p>
            <a:pPr algn="just">
              <a:lnSpc>
                <a:spcPts val="2760"/>
              </a:lnSpc>
            </a:pPr>
            <a:r>
              <a:rPr lang="en-US" sz="2000" spc="196">
                <a:solidFill>
                  <a:srgbClr val="231F20"/>
                </a:solidFill>
                <a:latin typeface="Times New Roman"/>
                <a:ea typeface="Times New Roman"/>
                <a:cs typeface="Times New Roman"/>
                <a:sym typeface="Times New Roman"/>
              </a:rPr>
              <a:t>Contributions: Students can provide feedback and ideas during the app testing process, helping the development team better understand what they need and want. Their participation in testing and providing feedback will be invaluable in improving the quality of the product.</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Challenges: Some students may have difficulty accessing technology or lack time to use the application due to their busy study schedule. Additionally, they may feel hesitant to change their financial management habits.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823123" y="922146"/>
            <a:ext cx="6178225" cy="8264377"/>
            <a:chOff x="0" y="0"/>
            <a:chExt cx="812800" cy="1087252"/>
          </a:xfrm>
        </p:grpSpPr>
        <p:sp>
          <p:nvSpPr>
            <p:cNvPr name="Freeform 5" id="5"/>
            <p:cNvSpPr/>
            <p:nvPr/>
          </p:nvSpPr>
          <p:spPr>
            <a:xfrm flipH="false" flipV="false" rot="0">
              <a:off x="0" y="0"/>
              <a:ext cx="812800" cy="1087252"/>
            </a:xfrm>
            <a:custGeom>
              <a:avLst/>
              <a:gdLst/>
              <a:ahLst/>
              <a:cxnLst/>
              <a:rect r="r" b="b" t="t" l="l"/>
              <a:pathLst>
                <a:path h="1087252" w="812800">
                  <a:moveTo>
                    <a:pt x="28821" y="0"/>
                  </a:moveTo>
                  <a:lnTo>
                    <a:pt x="783979" y="0"/>
                  </a:lnTo>
                  <a:cubicBezTo>
                    <a:pt x="799896" y="0"/>
                    <a:pt x="812800" y="12904"/>
                    <a:pt x="812800" y="28821"/>
                  </a:cubicBezTo>
                  <a:lnTo>
                    <a:pt x="812800" y="1058430"/>
                  </a:lnTo>
                  <a:cubicBezTo>
                    <a:pt x="812800" y="1074348"/>
                    <a:pt x="799896" y="1087252"/>
                    <a:pt x="783979" y="1087252"/>
                  </a:cubicBezTo>
                  <a:lnTo>
                    <a:pt x="28821" y="1087252"/>
                  </a:lnTo>
                  <a:cubicBezTo>
                    <a:pt x="12904" y="1087252"/>
                    <a:pt x="0" y="1074348"/>
                    <a:pt x="0" y="1058430"/>
                  </a:cubicBezTo>
                  <a:lnTo>
                    <a:pt x="0" y="28821"/>
                  </a:lnTo>
                  <a:cubicBezTo>
                    <a:pt x="0" y="12904"/>
                    <a:pt x="12904" y="0"/>
                    <a:pt x="28821" y="0"/>
                  </a:cubicBezTo>
                  <a:close/>
                </a:path>
              </a:pathLst>
            </a:custGeom>
            <a:blipFill>
              <a:blip r:embed="rId5"/>
              <a:stretch>
                <a:fillRect l="-50387" t="0" r="-50387" b="0"/>
              </a:stretch>
            </a:blipFill>
          </p:spPr>
        </p:sp>
      </p:grpSp>
      <p:sp>
        <p:nvSpPr>
          <p:cNvPr name="Freeform 6" id="6"/>
          <p:cNvSpPr/>
          <p:nvPr/>
        </p:nvSpPr>
        <p:spPr>
          <a:xfrm flipH="false" flipV="false" rot="0">
            <a:off x="10778949" y="6960700"/>
            <a:ext cx="2831046" cy="280256"/>
          </a:xfrm>
          <a:custGeom>
            <a:avLst/>
            <a:gdLst/>
            <a:ahLst/>
            <a:cxnLst/>
            <a:rect r="r" b="b" t="t" l="l"/>
            <a:pathLst>
              <a:path h="280256" w="2831046">
                <a:moveTo>
                  <a:pt x="0" y="0"/>
                </a:moveTo>
                <a:lnTo>
                  <a:pt x="2831046" y="0"/>
                </a:lnTo>
                <a:lnTo>
                  <a:pt x="2831046" y="280256"/>
                </a:lnTo>
                <a:lnTo>
                  <a:pt x="0" y="280256"/>
                </a:lnTo>
                <a:lnTo>
                  <a:pt x="0" y="0"/>
                </a:lnTo>
                <a:close/>
              </a:path>
            </a:pathLst>
          </a:custGeom>
          <a:blipFill>
            <a:blip r:embed="rId6"/>
            <a:stretch>
              <a:fillRect l="0" t="-92530" r="0" b="-6977"/>
            </a:stretch>
          </a:blipFill>
        </p:spPr>
      </p:sp>
      <p:grpSp>
        <p:nvGrpSpPr>
          <p:cNvPr name="Group 7" id="7"/>
          <p:cNvGrpSpPr/>
          <p:nvPr/>
        </p:nvGrpSpPr>
        <p:grpSpPr>
          <a:xfrm rot="0">
            <a:off x="10778949" y="4428865"/>
            <a:ext cx="2417107" cy="2531835"/>
            <a:chOff x="0" y="0"/>
            <a:chExt cx="636604" cy="666821"/>
          </a:xfrm>
        </p:grpSpPr>
        <p:sp>
          <p:nvSpPr>
            <p:cNvPr name="Freeform 8" id="8"/>
            <p:cNvSpPr/>
            <p:nvPr/>
          </p:nvSpPr>
          <p:spPr>
            <a:xfrm flipH="false" flipV="false" rot="0">
              <a:off x="0" y="0"/>
              <a:ext cx="636604" cy="666821"/>
            </a:xfrm>
            <a:custGeom>
              <a:avLst/>
              <a:gdLst/>
              <a:ahLst/>
              <a:cxnLst/>
              <a:rect r="r" b="b" t="t" l="l"/>
              <a:pathLst>
                <a:path h="666821" w="636604">
                  <a:moveTo>
                    <a:pt x="0" y="0"/>
                  </a:moveTo>
                  <a:lnTo>
                    <a:pt x="636604" y="0"/>
                  </a:lnTo>
                  <a:lnTo>
                    <a:pt x="636604" y="666821"/>
                  </a:lnTo>
                  <a:lnTo>
                    <a:pt x="0" y="666821"/>
                  </a:lnTo>
                  <a:close/>
                </a:path>
              </a:pathLst>
            </a:custGeom>
            <a:solidFill>
              <a:srgbClr val="EFEFEF"/>
            </a:solidFill>
          </p:spPr>
        </p:sp>
        <p:sp>
          <p:nvSpPr>
            <p:cNvPr name="TextBox 9" id="9"/>
            <p:cNvSpPr txBox="true"/>
            <p:nvPr/>
          </p:nvSpPr>
          <p:spPr>
            <a:xfrm>
              <a:off x="0" y="-57150"/>
              <a:ext cx="636604" cy="723971"/>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0" id="10"/>
          <p:cNvSpPr/>
          <p:nvPr/>
        </p:nvSpPr>
        <p:spPr>
          <a:xfrm flipH="false" flipV="false" rot="3407869">
            <a:off x="-5207135" y="10967976"/>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23923" y="480831"/>
            <a:ext cx="11786054" cy="996931"/>
          </a:xfrm>
          <a:prstGeom prst="rect">
            <a:avLst/>
          </a:prstGeom>
        </p:spPr>
        <p:txBody>
          <a:bodyPr anchor="t" rtlCol="false" tIns="0" lIns="0" bIns="0" rIns="0">
            <a:spAutoFit/>
          </a:bodyPr>
          <a:lstStyle/>
          <a:p>
            <a:pPr algn="l" marL="0" indent="0" lvl="0">
              <a:lnSpc>
                <a:spcPts val="7698"/>
              </a:lnSpc>
            </a:pPr>
            <a:r>
              <a:rPr lang="en-US" sz="7332" spc="718">
                <a:solidFill>
                  <a:srgbClr val="231F20"/>
                </a:solidFill>
                <a:latin typeface="Oswald"/>
                <a:ea typeface="Oswald"/>
                <a:cs typeface="Oswald"/>
                <a:sym typeface="Oswald"/>
              </a:rPr>
              <a:t>Budgetwise Solution team</a:t>
            </a:r>
          </a:p>
        </p:txBody>
      </p:sp>
      <p:sp>
        <p:nvSpPr>
          <p:cNvPr name="Freeform 12" id="12"/>
          <p:cNvSpPr/>
          <p:nvPr/>
        </p:nvSpPr>
        <p:spPr>
          <a:xfrm flipH="false" flipV="false" rot="0">
            <a:off x="10998647" y="4689476"/>
            <a:ext cx="1977712" cy="2010612"/>
          </a:xfrm>
          <a:custGeom>
            <a:avLst/>
            <a:gdLst/>
            <a:ahLst/>
            <a:cxnLst/>
            <a:rect r="r" b="b" t="t" l="l"/>
            <a:pathLst>
              <a:path h="2010612" w="1977712">
                <a:moveTo>
                  <a:pt x="0" y="0"/>
                </a:moveTo>
                <a:lnTo>
                  <a:pt x="1977711" y="0"/>
                </a:lnTo>
                <a:lnTo>
                  <a:pt x="1977711" y="2010613"/>
                </a:lnTo>
                <a:lnTo>
                  <a:pt x="0" y="20106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423923" y="1744462"/>
            <a:ext cx="9770368" cy="3802380"/>
          </a:xfrm>
          <a:prstGeom prst="rect">
            <a:avLst/>
          </a:prstGeom>
        </p:spPr>
        <p:txBody>
          <a:bodyPr anchor="t" rtlCol="false" tIns="0" lIns="0" bIns="0" rIns="0">
            <a:spAutoFit/>
          </a:bodyPr>
          <a:lstStyle/>
          <a:p>
            <a:pPr algn="just">
              <a:lnSpc>
                <a:spcPts val="2760"/>
              </a:lnSpc>
            </a:pPr>
            <a:r>
              <a:rPr lang="en-US" sz="2000" spc="196">
                <a:solidFill>
                  <a:srgbClr val="231F20"/>
                </a:solidFill>
                <a:latin typeface="Times New Roman"/>
                <a:ea typeface="Times New Roman"/>
                <a:cs typeface="Times New Roman"/>
                <a:sym typeface="Times New Roman"/>
              </a:rPr>
              <a:t>Role: The BudgetWise Solutions team consists of approximately 5-6 members, each taking on a specific role in the application development process. Members may include programmers, user interface designers, testers, and project managers, all working toward the common goal of creating a high-quality product for the customer. student.</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Goals and needs: The team's goal is to develop an effective expense management application that meets students' needs in tracking and managing personal finances. They need to have a clear understanding of the end user's needs and challenges to design relevant and useful features in the application.</a:t>
            </a:r>
          </a:p>
        </p:txBody>
      </p:sp>
      <p:sp>
        <p:nvSpPr>
          <p:cNvPr name="TextBox 14" id="14"/>
          <p:cNvSpPr txBox="true"/>
          <p:nvPr/>
        </p:nvSpPr>
        <p:spPr>
          <a:xfrm rot="0">
            <a:off x="423923" y="5813542"/>
            <a:ext cx="9770368" cy="3802380"/>
          </a:xfrm>
          <a:prstGeom prst="rect">
            <a:avLst/>
          </a:prstGeom>
        </p:spPr>
        <p:txBody>
          <a:bodyPr anchor="t" rtlCol="false" tIns="0" lIns="0" bIns="0" rIns="0">
            <a:spAutoFit/>
          </a:bodyPr>
          <a:lstStyle/>
          <a:p>
            <a:pPr algn="just">
              <a:lnSpc>
                <a:spcPts val="2760"/>
              </a:lnSpc>
            </a:pPr>
            <a:r>
              <a:rPr lang="en-US" sz="2000" spc="196">
                <a:solidFill>
                  <a:srgbClr val="231F20"/>
                </a:solidFill>
                <a:latin typeface="Times New Roman"/>
                <a:ea typeface="Times New Roman"/>
                <a:cs typeface="Times New Roman"/>
                <a:sym typeface="Times New Roman"/>
              </a:rPr>
              <a:t>Contribution: Each team member will contribute their own skills and expertise to the project. Programmers will develop the source code, designers will create attractive user interfaces, and testing experts will ensure that the application works smoothly and without errors before launch.</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Challenges: The team may face challenges such as time and budget constraints, as well as inexperience in mobile application development. They also need to manage effective communication between members to ensure that everyone is on track and in sync with the development process.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407869">
            <a:off x="-5570476" y="11435023"/>
            <a:ext cx="12471670" cy="5351480"/>
          </a:xfrm>
          <a:custGeom>
            <a:avLst/>
            <a:gdLst/>
            <a:ahLst/>
            <a:cxnLst/>
            <a:rect r="r" b="b" t="t" l="l"/>
            <a:pathLst>
              <a:path h="5351480" w="1247167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971621" y="1182822"/>
            <a:ext cx="10367467" cy="8493591"/>
          </a:xfrm>
          <a:custGeom>
            <a:avLst/>
            <a:gdLst/>
            <a:ahLst/>
            <a:cxnLst/>
            <a:rect r="r" b="b" t="t" l="l"/>
            <a:pathLst>
              <a:path h="8493591" w="10367467">
                <a:moveTo>
                  <a:pt x="0" y="0"/>
                </a:moveTo>
                <a:lnTo>
                  <a:pt x="10367467" y="0"/>
                </a:lnTo>
                <a:lnTo>
                  <a:pt x="10367467" y="8493591"/>
                </a:lnTo>
                <a:lnTo>
                  <a:pt x="0" y="8493591"/>
                </a:lnTo>
                <a:lnTo>
                  <a:pt x="0" y="0"/>
                </a:lnTo>
                <a:close/>
              </a:path>
            </a:pathLst>
          </a:custGeom>
          <a:blipFill>
            <a:blip r:embed="rId5"/>
            <a:stretch>
              <a:fillRect l="0" t="-109" r="0" b="-109"/>
            </a:stretch>
          </a:blipFill>
        </p:spPr>
      </p:sp>
      <p:sp>
        <p:nvSpPr>
          <p:cNvPr name="TextBox 6" id="6"/>
          <p:cNvSpPr txBox="true"/>
          <p:nvPr/>
        </p:nvSpPr>
        <p:spPr>
          <a:xfrm rot="0">
            <a:off x="222327" y="357720"/>
            <a:ext cx="8740002" cy="670980"/>
          </a:xfrm>
          <a:prstGeom prst="rect">
            <a:avLst/>
          </a:prstGeom>
        </p:spPr>
        <p:txBody>
          <a:bodyPr anchor="t" rtlCol="false" tIns="0" lIns="0" bIns="0" rIns="0">
            <a:spAutoFit/>
          </a:bodyPr>
          <a:lstStyle/>
          <a:p>
            <a:pPr algn="ctr">
              <a:lnSpc>
                <a:spcPts val="5494"/>
              </a:lnSpc>
              <a:spcBef>
                <a:spcPct val="0"/>
              </a:spcBef>
            </a:pPr>
            <a:r>
              <a:rPr lang="en-US" b="true" sz="3981" spc="39">
                <a:solidFill>
                  <a:srgbClr val="000000"/>
                </a:solidFill>
                <a:latin typeface="Oswald Bold"/>
                <a:ea typeface="Oswald Bold"/>
                <a:cs typeface="Oswald Bold"/>
                <a:sym typeface="Oswald Bold"/>
              </a:rPr>
              <a:t>Divide the work of the BudgetWise team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3407869">
            <a:off x="12052165" y="1118883"/>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979943" y="641173"/>
            <a:ext cx="6308057" cy="8096606"/>
            <a:chOff x="0" y="0"/>
            <a:chExt cx="1167611" cy="1498668"/>
          </a:xfrm>
        </p:grpSpPr>
        <p:sp>
          <p:nvSpPr>
            <p:cNvPr name="Freeform 5" id="5"/>
            <p:cNvSpPr/>
            <p:nvPr/>
          </p:nvSpPr>
          <p:spPr>
            <a:xfrm flipH="false" flipV="false" rot="0">
              <a:off x="0" y="0"/>
              <a:ext cx="1167611" cy="1498668"/>
            </a:xfrm>
            <a:custGeom>
              <a:avLst/>
              <a:gdLst/>
              <a:ahLst/>
              <a:cxnLst/>
              <a:rect r="r" b="b" t="t" l="l"/>
              <a:pathLst>
                <a:path h="1498668" w="1167611">
                  <a:moveTo>
                    <a:pt x="28228" y="0"/>
                  </a:moveTo>
                  <a:lnTo>
                    <a:pt x="1139383" y="0"/>
                  </a:lnTo>
                  <a:cubicBezTo>
                    <a:pt x="1154973" y="0"/>
                    <a:pt x="1167611" y="12638"/>
                    <a:pt x="1167611" y="28228"/>
                  </a:cubicBezTo>
                  <a:lnTo>
                    <a:pt x="1167611" y="1470440"/>
                  </a:lnTo>
                  <a:cubicBezTo>
                    <a:pt x="1167611" y="1486030"/>
                    <a:pt x="1154973" y="1498668"/>
                    <a:pt x="1139383" y="1498668"/>
                  </a:cubicBezTo>
                  <a:lnTo>
                    <a:pt x="28228" y="1498668"/>
                  </a:lnTo>
                  <a:cubicBezTo>
                    <a:pt x="12638" y="1498668"/>
                    <a:pt x="0" y="1486030"/>
                    <a:pt x="0" y="1470440"/>
                  </a:cubicBezTo>
                  <a:lnTo>
                    <a:pt x="0" y="28228"/>
                  </a:lnTo>
                  <a:cubicBezTo>
                    <a:pt x="0" y="12638"/>
                    <a:pt x="12638" y="0"/>
                    <a:pt x="28228" y="0"/>
                  </a:cubicBezTo>
                  <a:close/>
                </a:path>
              </a:pathLst>
            </a:custGeom>
            <a:blipFill>
              <a:blip r:embed="rId5"/>
              <a:stretch>
                <a:fillRect l="-20711" t="-65067" r="-20711" b="0"/>
              </a:stretch>
            </a:blipFill>
          </p:spPr>
        </p:sp>
      </p:grpSp>
      <p:sp>
        <p:nvSpPr>
          <p:cNvPr name="Freeform 6" id="6"/>
          <p:cNvSpPr/>
          <p:nvPr/>
        </p:nvSpPr>
        <p:spPr>
          <a:xfrm flipH="false" flipV="false" rot="0">
            <a:off x="10778949" y="6960700"/>
            <a:ext cx="2831046" cy="280256"/>
          </a:xfrm>
          <a:custGeom>
            <a:avLst/>
            <a:gdLst/>
            <a:ahLst/>
            <a:cxnLst/>
            <a:rect r="r" b="b" t="t" l="l"/>
            <a:pathLst>
              <a:path h="280256" w="2831046">
                <a:moveTo>
                  <a:pt x="0" y="0"/>
                </a:moveTo>
                <a:lnTo>
                  <a:pt x="2831046" y="0"/>
                </a:lnTo>
                <a:lnTo>
                  <a:pt x="2831046" y="280256"/>
                </a:lnTo>
                <a:lnTo>
                  <a:pt x="0" y="280256"/>
                </a:lnTo>
                <a:lnTo>
                  <a:pt x="0" y="0"/>
                </a:lnTo>
                <a:close/>
              </a:path>
            </a:pathLst>
          </a:custGeom>
          <a:blipFill>
            <a:blip r:embed="rId6"/>
            <a:stretch>
              <a:fillRect l="0" t="-92530" r="0" b="-6977"/>
            </a:stretch>
          </a:blipFill>
        </p:spPr>
      </p:sp>
      <p:grpSp>
        <p:nvGrpSpPr>
          <p:cNvPr name="Group 7" id="7"/>
          <p:cNvGrpSpPr/>
          <p:nvPr/>
        </p:nvGrpSpPr>
        <p:grpSpPr>
          <a:xfrm rot="0">
            <a:off x="10778949" y="4428865"/>
            <a:ext cx="2417107" cy="2531835"/>
            <a:chOff x="0" y="0"/>
            <a:chExt cx="636604" cy="666821"/>
          </a:xfrm>
        </p:grpSpPr>
        <p:sp>
          <p:nvSpPr>
            <p:cNvPr name="Freeform 8" id="8"/>
            <p:cNvSpPr/>
            <p:nvPr/>
          </p:nvSpPr>
          <p:spPr>
            <a:xfrm flipH="false" flipV="false" rot="0">
              <a:off x="0" y="0"/>
              <a:ext cx="636604" cy="666821"/>
            </a:xfrm>
            <a:custGeom>
              <a:avLst/>
              <a:gdLst/>
              <a:ahLst/>
              <a:cxnLst/>
              <a:rect r="r" b="b" t="t" l="l"/>
              <a:pathLst>
                <a:path h="666821" w="636604">
                  <a:moveTo>
                    <a:pt x="0" y="0"/>
                  </a:moveTo>
                  <a:lnTo>
                    <a:pt x="636604" y="0"/>
                  </a:lnTo>
                  <a:lnTo>
                    <a:pt x="636604" y="666821"/>
                  </a:lnTo>
                  <a:lnTo>
                    <a:pt x="0" y="666821"/>
                  </a:lnTo>
                  <a:close/>
                </a:path>
              </a:pathLst>
            </a:custGeom>
            <a:solidFill>
              <a:srgbClr val="EFEFEF"/>
            </a:solidFill>
          </p:spPr>
        </p:sp>
        <p:sp>
          <p:nvSpPr>
            <p:cNvPr name="TextBox 9" id="9"/>
            <p:cNvSpPr txBox="true"/>
            <p:nvPr/>
          </p:nvSpPr>
          <p:spPr>
            <a:xfrm>
              <a:off x="0" y="-57150"/>
              <a:ext cx="636604" cy="723971"/>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Freeform 10" id="10"/>
          <p:cNvSpPr/>
          <p:nvPr/>
        </p:nvSpPr>
        <p:spPr>
          <a:xfrm flipH="false" flipV="false" rot="3407869">
            <a:off x="-5207135" y="10967976"/>
            <a:ext cx="12471670" cy="5351480"/>
          </a:xfrm>
          <a:custGeom>
            <a:avLst/>
            <a:gdLst/>
            <a:ahLst/>
            <a:cxnLst/>
            <a:rect r="r" b="b" t="t" l="l"/>
            <a:pathLst>
              <a:path h="5351480" w="1247167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62023" y="480831"/>
            <a:ext cx="11786054" cy="996931"/>
          </a:xfrm>
          <a:prstGeom prst="rect">
            <a:avLst/>
          </a:prstGeom>
        </p:spPr>
        <p:txBody>
          <a:bodyPr anchor="t" rtlCol="false" tIns="0" lIns="0" bIns="0" rIns="0">
            <a:spAutoFit/>
          </a:bodyPr>
          <a:lstStyle/>
          <a:p>
            <a:pPr algn="l" marL="0" indent="0" lvl="0">
              <a:lnSpc>
                <a:spcPts val="7698"/>
              </a:lnSpc>
            </a:pPr>
            <a:r>
              <a:rPr lang="en-US" sz="7332" spc="718">
                <a:solidFill>
                  <a:srgbClr val="231F20"/>
                </a:solidFill>
                <a:latin typeface="Oswald"/>
                <a:ea typeface="Oswald"/>
                <a:cs typeface="Oswald"/>
                <a:sym typeface="Oswald"/>
              </a:rPr>
              <a:t>University administration</a:t>
            </a:r>
          </a:p>
        </p:txBody>
      </p:sp>
      <p:sp>
        <p:nvSpPr>
          <p:cNvPr name="Freeform 12" id="12"/>
          <p:cNvSpPr/>
          <p:nvPr/>
        </p:nvSpPr>
        <p:spPr>
          <a:xfrm flipH="false" flipV="false" rot="0">
            <a:off x="10998647" y="4689476"/>
            <a:ext cx="1977712" cy="2010612"/>
          </a:xfrm>
          <a:custGeom>
            <a:avLst/>
            <a:gdLst/>
            <a:ahLst/>
            <a:cxnLst/>
            <a:rect r="r" b="b" t="t" l="l"/>
            <a:pathLst>
              <a:path h="2010612" w="1977712">
                <a:moveTo>
                  <a:pt x="0" y="0"/>
                </a:moveTo>
                <a:lnTo>
                  <a:pt x="1977711" y="0"/>
                </a:lnTo>
                <a:lnTo>
                  <a:pt x="1977711" y="2010613"/>
                </a:lnTo>
                <a:lnTo>
                  <a:pt x="0" y="20106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423923" y="1744462"/>
            <a:ext cx="10065583" cy="3802380"/>
          </a:xfrm>
          <a:prstGeom prst="rect">
            <a:avLst/>
          </a:prstGeom>
        </p:spPr>
        <p:txBody>
          <a:bodyPr anchor="t" rtlCol="false" tIns="0" lIns="0" bIns="0" rIns="0">
            <a:spAutoFit/>
          </a:bodyPr>
          <a:lstStyle/>
          <a:p>
            <a:pPr algn="just">
              <a:lnSpc>
                <a:spcPts val="2760"/>
              </a:lnSpc>
            </a:pPr>
            <a:r>
              <a:rPr lang="en-US" sz="2000" spc="196">
                <a:solidFill>
                  <a:srgbClr val="231F20"/>
                </a:solidFill>
                <a:latin typeface="Times New Roman"/>
                <a:ea typeface="Times New Roman"/>
                <a:cs typeface="Times New Roman"/>
                <a:sym typeface="Times New Roman"/>
              </a:rPr>
              <a:t>Role: The Board of Directors, including the principal and vice principals, is responsible for managing and operating the university's activities. They will serve as key stakeholders in approving and supporting the "CampusExpense Manager" application development project, ensuring that the application is aligned with the school's educational and financial goals.</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Goals and needs: The main goal of the Board of Directors is to enhance the learning experience for students and support them in personal financial management. They needed an app that would help students track spending and budget, thereby easing financial pressure and facilitating more effective learning.</a:t>
            </a:r>
          </a:p>
        </p:txBody>
      </p:sp>
      <p:sp>
        <p:nvSpPr>
          <p:cNvPr name="TextBox 14" id="14"/>
          <p:cNvSpPr txBox="true"/>
          <p:nvPr/>
        </p:nvSpPr>
        <p:spPr>
          <a:xfrm rot="0">
            <a:off x="423923" y="5813542"/>
            <a:ext cx="10065583" cy="3116580"/>
          </a:xfrm>
          <a:prstGeom prst="rect">
            <a:avLst/>
          </a:prstGeom>
        </p:spPr>
        <p:txBody>
          <a:bodyPr anchor="t" rtlCol="false" tIns="0" lIns="0" bIns="0" rIns="0">
            <a:spAutoFit/>
          </a:bodyPr>
          <a:lstStyle/>
          <a:p>
            <a:pPr algn="just">
              <a:lnSpc>
                <a:spcPts val="2760"/>
              </a:lnSpc>
            </a:pPr>
            <a:r>
              <a:rPr lang="en-US" sz="2000" spc="196">
                <a:solidFill>
                  <a:srgbClr val="231F20"/>
                </a:solidFill>
                <a:latin typeface="Times New Roman"/>
                <a:ea typeface="Times New Roman"/>
                <a:cs typeface="Times New Roman"/>
                <a:sym typeface="Times New Roman"/>
              </a:rPr>
              <a:t>Contribution: The School Board can provide financial resources and policy support for the project. They can also connect the development team with experts in the fields of finance and education to ensure that the application properly meets the needs of students.</a:t>
            </a:r>
          </a:p>
          <a:p>
            <a:pPr algn="just">
              <a:lnSpc>
                <a:spcPts val="2760"/>
              </a:lnSpc>
            </a:pPr>
          </a:p>
          <a:p>
            <a:pPr algn="just">
              <a:lnSpc>
                <a:spcPts val="2760"/>
              </a:lnSpc>
            </a:pPr>
            <a:r>
              <a:rPr lang="en-US" sz="2000" spc="196">
                <a:solidFill>
                  <a:srgbClr val="231F20"/>
                </a:solidFill>
                <a:latin typeface="Times New Roman"/>
                <a:ea typeface="Times New Roman"/>
                <a:cs typeface="Times New Roman"/>
                <a:sym typeface="Times New Roman"/>
              </a:rPr>
              <a:t>Challenges: One of the major challenges the Board of Directors may face is balancing a limited budget with the growing needs of students. They also need to ensure that the application complies with applicable regulations and educational standards.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DAGWQ0n3m0c</dc:identifier>
  <dcterms:modified xsi:type="dcterms:W3CDTF">2011-08-01T06:04:30Z</dcterms:modified>
  <cp:revision>1</cp:revision>
  <dc:title>Grey minimalist business project presentation </dc:title>
</cp:coreProperties>
</file>